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305" r:id="rId2"/>
    <p:sldId id="301" r:id="rId3"/>
    <p:sldId id="314" r:id="rId4"/>
    <p:sldId id="324" r:id="rId5"/>
    <p:sldId id="300" r:id="rId6"/>
    <p:sldId id="334" r:id="rId7"/>
    <p:sldId id="332" r:id="rId8"/>
    <p:sldId id="345" r:id="rId9"/>
    <p:sldId id="336" r:id="rId10"/>
    <p:sldId id="344" r:id="rId11"/>
    <p:sldId id="338" r:id="rId12"/>
    <p:sldId id="329" r:id="rId13"/>
    <p:sldId id="341" r:id="rId14"/>
    <p:sldId id="330" r:id="rId15"/>
    <p:sldId id="307" r:id="rId16"/>
    <p:sldId id="311" r:id="rId17"/>
    <p:sldId id="342" r:id="rId18"/>
    <p:sldId id="315" r:id="rId19"/>
    <p:sldId id="339" r:id="rId20"/>
    <p:sldId id="343" r:id="rId21"/>
    <p:sldId id="328" r:id="rId22"/>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E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p:restoredTop sz="94691"/>
  </p:normalViewPr>
  <p:slideViewPr>
    <p:cSldViewPr snapToGrid="0" snapToObjects="1">
      <p:cViewPr varScale="1">
        <p:scale>
          <a:sx n="82" d="100"/>
          <a:sy n="82" d="100"/>
        </p:scale>
        <p:origin x="1478" y="62"/>
      </p:cViewPr>
      <p:guideLst>
        <p:guide orient="horz" pos="2160"/>
        <p:guide pos="2880"/>
      </p:guideLst>
    </p:cSldViewPr>
  </p:slideViewPr>
  <p:notesTextViewPr>
    <p:cViewPr>
      <p:scale>
        <a:sx n="3" d="2"/>
        <a:sy n="3" d="2"/>
      </p:scale>
      <p:origin x="0" y="0"/>
    </p:cViewPr>
  </p:notesTextViewPr>
  <p:sorterViewPr>
    <p:cViewPr>
      <p:scale>
        <a:sx n="165" d="100"/>
        <a:sy n="16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gwstorage\Staff_P$\juanitam$\SPECIAL%20FUNDS%20FILES\Monthly%20Reports\2024%20MONTHLY%20REPORTS\Grants%20Monthly%20Financial%20report%20-%20January%202024%20FY%2024.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wstorage\Staff_P$\juanitam$\SPECIAL%20FUNDS%20FILES\Monthly%20Reports\2024%20MONTHLY%20REPORTS\Grants%20Monthly%20Financial%20report%20-%20January%202024%20FY%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2023-24 FUNDED GRANT</a:t>
            </a:r>
            <a:r>
              <a:rPr lang="en-US" baseline="0" dirty="0"/>
              <a:t> REVENUE</a:t>
            </a:r>
          </a:p>
        </c:rich>
      </c:tx>
      <c:layout>
        <c:manualLayout>
          <c:xMode val="edge"/>
          <c:yMode val="edge"/>
          <c:x val="0.14531529746710797"/>
          <c:y val="2.0290884458808063E-3"/>
        </c:manualLayout>
      </c:layout>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Graph!$A$1:$A$28</c:f>
              <c:strCache>
                <c:ptCount val="28"/>
                <c:pt idx="0">
                  <c:v>Law Education/School Security*</c:v>
                </c:pt>
                <c:pt idx="1">
                  <c:v>Impact Aid</c:v>
                </c:pt>
                <c:pt idx="2">
                  <c:v>Adult Education/Homeless*</c:v>
                </c:pt>
                <c:pt idx="3">
                  <c:v>IDEA</c:v>
                </c:pt>
                <c:pt idx="4">
                  <c:v>Perkins</c:v>
                </c:pt>
                <c:pt idx="5">
                  <c:v>Title II A/Student Support*</c:v>
                </c:pt>
                <c:pt idx="6">
                  <c:v>School Based Health/Parenting</c:v>
                </c:pt>
                <c:pt idx="7">
                  <c:v>Federal Magnet Grant*</c:v>
                </c:pt>
                <c:pt idx="8">
                  <c:v>State Bilingual/Title III/Immigrant</c:v>
                </c:pt>
                <c:pt idx="9">
                  <c:v>School Readiness/Family Resource</c:v>
                </c:pt>
                <c:pt idx="10">
                  <c:v>Private Foundation</c:v>
                </c:pt>
                <c:pt idx="11">
                  <c:v>Title I/SIG*</c:v>
                </c:pt>
                <c:pt idx="12">
                  <c:v>Head Start - Federal*</c:v>
                </c:pt>
                <c:pt idx="13">
                  <c:v>Medicaid Reimbursement</c:v>
                </c:pt>
                <c:pt idx="14">
                  <c:v>Manufacturing Pathways</c:v>
                </c:pt>
                <c:pt idx="15">
                  <c:v>Alliance/Comm Netwk/Low Performing</c:v>
                </c:pt>
                <c:pt idx="16">
                  <c:v>State Misc Education Grants</c:v>
                </c:pt>
                <c:pt idx="17">
                  <c:v>Open Choice</c:v>
                </c:pt>
                <c:pt idx="18">
                  <c:v>Head Start - State</c:v>
                </c:pt>
                <c:pt idx="19">
                  <c:v>Priority/21st Century</c:v>
                </c:pt>
                <c:pt idx="20">
                  <c:v>Jobs for CT Youth</c:v>
                </c:pt>
                <c:pt idx="21">
                  <c:v>ARP ESSER After School</c:v>
                </c:pt>
                <c:pt idx="22">
                  <c:v>ESSER</c:v>
                </c:pt>
                <c:pt idx="23">
                  <c:v>ESSER II</c:v>
                </c:pt>
                <c:pt idx="24">
                  <c:v>ARP ESSER</c:v>
                </c:pt>
                <c:pt idx="25">
                  <c:v>ARP ESSER Special Education</c:v>
                </c:pt>
                <c:pt idx="26">
                  <c:v>ARP ESSER Homeless Youth</c:v>
                </c:pt>
                <c:pt idx="27">
                  <c:v>ARP ESSER SPPT</c:v>
                </c:pt>
              </c:strCache>
            </c:strRef>
          </c:cat>
          <c:val>
            <c:numRef>
              <c:f>Graph!$B$1:$B$28</c:f>
              <c:numCache>
                <c:formatCode>"$"#,##0_);[Red]\("$"#,##0\)</c:formatCode>
                <c:ptCount val="28"/>
                <c:pt idx="0">
                  <c:v>787061</c:v>
                </c:pt>
                <c:pt idx="1">
                  <c:v>65126</c:v>
                </c:pt>
                <c:pt idx="2">
                  <c:v>3754387</c:v>
                </c:pt>
                <c:pt idx="3">
                  <c:v>7965358</c:v>
                </c:pt>
                <c:pt idx="4">
                  <c:v>546135</c:v>
                </c:pt>
                <c:pt idx="5">
                  <c:v>2193926</c:v>
                </c:pt>
                <c:pt idx="6">
                  <c:v>1394594</c:v>
                </c:pt>
                <c:pt idx="7">
                  <c:v>389227</c:v>
                </c:pt>
                <c:pt idx="8">
                  <c:v>1252806</c:v>
                </c:pt>
                <c:pt idx="9">
                  <c:v>10367687</c:v>
                </c:pt>
                <c:pt idx="10">
                  <c:v>279649</c:v>
                </c:pt>
                <c:pt idx="11">
                  <c:v>17813466.010000002</c:v>
                </c:pt>
                <c:pt idx="12">
                  <c:v>6730860</c:v>
                </c:pt>
                <c:pt idx="13">
                  <c:v>243184</c:v>
                </c:pt>
                <c:pt idx="14">
                  <c:v>1854550</c:v>
                </c:pt>
                <c:pt idx="15">
                  <c:v>23176358</c:v>
                </c:pt>
                <c:pt idx="16">
                  <c:v>23662</c:v>
                </c:pt>
                <c:pt idx="17">
                  <c:v>0</c:v>
                </c:pt>
                <c:pt idx="18">
                  <c:v>130759</c:v>
                </c:pt>
                <c:pt idx="19">
                  <c:v>5218752</c:v>
                </c:pt>
                <c:pt idx="20">
                  <c:v>0</c:v>
                </c:pt>
                <c:pt idx="21">
                  <c:v>2816066</c:v>
                </c:pt>
                <c:pt idx="22">
                  <c:v>0</c:v>
                </c:pt>
                <c:pt idx="23">
                  <c:v>5083952.4000000004</c:v>
                </c:pt>
                <c:pt idx="24">
                  <c:v>44706304</c:v>
                </c:pt>
                <c:pt idx="25">
                  <c:v>375804.33</c:v>
                </c:pt>
                <c:pt idx="26">
                  <c:v>422663</c:v>
                </c:pt>
                <c:pt idx="27">
                  <c:v>400000</c:v>
                </c:pt>
              </c:numCache>
            </c:numRef>
          </c:val>
          <c:extLst>
            <c:ext xmlns:c16="http://schemas.microsoft.com/office/drawing/2014/chart" uri="{C3380CC4-5D6E-409C-BE32-E72D297353CC}">
              <c16:uniqueId val="{00000000-7362-45AA-916C-05ECBC0C5B72}"/>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0194955261609349"/>
          <c:y val="1.5198472044541346E-2"/>
          <c:w val="0.2937649494513303"/>
          <c:h val="0.98480152795545861"/>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a:t>2023-24 FUNDED GRANT</a:t>
            </a:r>
            <a:r>
              <a:rPr lang="en-US" sz="1400" baseline="0" dirty="0"/>
              <a:t> REVENUE </a:t>
            </a:r>
            <a:r>
              <a:rPr lang="en-US" sz="1400" dirty="0"/>
              <a:t>AS OF </a:t>
            </a:r>
            <a:r>
              <a:rPr lang="en-US" sz="1400" baseline="0" dirty="0"/>
              <a:t> </a:t>
            </a:r>
          </a:p>
          <a:p>
            <a:pPr>
              <a:defRPr sz="1400"/>
            </a:pPr>
            <a:r>
              <a:rPr lang="en-US" sz="1400" b="1" i="0" u="none" strike="noStrike" baseline="0" dirty="0">
                <a:effectLst/>
              </a:rPr>
              <a:t>December 31, 2023</a:t>
            </a:r>
          </a:p>
          <a:p>
            <a:pPr>
              <a:defRPr sz="1400"/>
            </a:pPr>
            <a:endParaRPr lang="en-US" sz="1400" baseline="0" dirty="0"/>
          </a:p>
        </c:rich>
      </c:tx>
      <c:layout>
        <c:manualLayout>
          <c:xMode val="edge"/>
          <c:yMode val="edge"/>
          <c:x val="5.5789028567476182E-2"/>
          <c:y val="1.1744162510659619E-2"/>
        </c:manualLayout>
      </c:layout>
      <c:overlay val="0"/>
    </c:title>
    <c:autoTitleDeleted val="0"/>
    <c:plotArea>
      <c:layout>
        <c:manualLayout>
          <c:layoutTarget val="inner"/>
          <c:xMode val="edge"/>
          <c:yMode val="edge"/>
          <c:x val="0.11878609856281995"/>
          <c:y val="0.22209547717251141"/>
          <c:w val="0.51133118467624838"/>
          <c:h val="0.70338819712489431"/>
        </c:manualLayout>
      </c:layout>
      <c:pieChart>
        <c:varyColors val="1"/>
        <c:dLbls>
          <c:showLegendKey val="0"/>
          <c:showVal val="0"/>
          <c:showCatName val="0"/>
          <c:showSerName val="0"/>
          <c:showPercent val="1"/>
          <c:showBubbleSize val="0"/>
          <c:showLeaderLines val="0"/>
        </c:dLbls>
        <c:firstSliceAng val="0"/>
      </c:pieChart>
      <c:spPr>
        <a:noFill/>
        <a:ln w="25400">
          <a:noFill/>
        </a:ln>
      </c:spPr>
    </c:plotArea>
    <c:legend>
      <c:legendPos val="r"/>
      <c:layout>
        <c:manualLayout>
          <c:xMode val="edge"/>
          <c:yMode val="edge"/>
          <c:x val="0.70194955261609349"/>
          <c:y val="1.5198472044541346E-2"/>
          <c:w val="0.2937649494513303"/>
          <c:h val="0.98480152795545861"/>
        </c:manualLayout>
      </c:layout>
      <c:overlay val="0"/>
      <c:txPr>
        <a:bodyPr/>
        <a:lstStyle/>
        <a:p>
          <a:pPr>
            <a:defRPr sz="8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23638039868685E-2"/>
          <c:y val="0.16609027867418211"/>
          <c:w val="0.55616547035563202"/>
          <c:h val="0.63594330421812029"/>
        </c:manualLayout>
      </c:layout>
      <c:pieChart>
        <c:varyColors val="1"/>
        <c:ser>
          <c:idx val="0"/>
          <c:order val="0"/>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Graph!$A$42:$A$54</c:f>
              <c:strCache>
                <c:ptCount val="13"/>
                <c:pt idx="0">
                  <c:v>FULL TIME SALARIES</c:v>
                </c:pt>
                <c:pt idx="1">
                  <c:v>EMPLOYEEE BENEFITS</c:v>
                </c:pt>
                <c:pt idx="2">
                  <c:v>PART TIME SALARIES</c:v>
                </c:pt>
                <c:pt idx="3">
                  <c:v>TRAVEL/MILEAGE</c:v>
                </c:pt>
                <c:pt idx="4">
                  <c:v>EQUIPMENT</c:v>
                </c:pt>
                <c:pt idx="5">
                  <c:v>MATERIALS/SUPPLIES</c:v>
                </c:pt>
                <c:pt idx="6">
                  <c:v>PURCHASED PROPERTY SERVICES</c:v>
                </c:pt>
                <c:pt idx="7">
                  <c:v>OTHER CONTRACTED SERVICES</c:v>
                </c:pt>
                <c:pt idx="8">
                  <c:v>TRANSPORTATION/FIELD TRIPS</c:v>
                </c:pt>
                <c:pt idx="9">
                  <c:v>OTHER PURCHASED SERVICES</c:v>
                </c:pt>
                <c:pt idx="10">
                  <c:v>PARENT ACTIVITIES</c:v>
                </c:pt>
                <c:pt idx="11">
                  <c:v>FIXED COSTS</c:v>
                </c:pt>
                <c:pt idx="12">
                  <c:v>FEE C/OMISC EXPENSE</c:v>
                </c:pt>
              </c:strCache>
            </c:strRef>
          </c:cat>
          <c:val>
            <c:numRef>
              <c:f>Graph!$B$42:$B$54</c:f>
              <c:numCache>
                <c:formatCode>#,##0</c:formatCode>
                <c:ptCount val="13"/>
                <c:pt idx="0">
                  <c:v>15578378.429999992</c:v>
                </c:pt>
                <c:pt idx="1">
                  <c:v>2617748.5799999996</c:v>
                </c:pt>
                <c:pt idx="2">
                  <c:v>5021833.3199999994</c:v>
                </c:pt>
                <c:pt idx="3">
                  <c:v>95067.440000000017</c:v>
                </c:pt>
                <c:pt idx="4">
                  <c:v>2119975.3200000003</c:v>
                </c:pt>
                <c:pt idx="5">
                  <c:v>3420803.4799999991</c:v>
                </c:pt>
                <c:pt idx="6">
                  <c:v>412750.16000000003</c:v>
                </c:pt>
                <c:pt idx="7">
                  <c:v>2446860.3400000003</c:v>
                </c:pt>
                <c:pt idx="8">
                  <c:v>1012860.8700000001</c:v>
                </c:pt>
                <c:pt idx="9">
                  <c:v>7727615.8799999999</c:v>
                </c:pt>
                <c:pt idx="10">
                  <c:v>13465.19</c:v>
                </c:pt>
                <c:pt idx="11">
                  <c:v>752453.55000000016</c:v>
                </c:pt>
                <c:pt idx="12">
                  <c:v>0</c:v>
                </c:pt>
              </c:numCache>
            </c:numRef>
          </c:val>
          <c:extLst>
            <c:ext xmlns:c16="http://schemas.microsoft.com/office/drawing/2014/chart" uri="{C3380CC4-5D6E-409C-BE32-E72D297353CC}">
              <c16:uniqueId val="{00000000-41FC-458B-8618-E00C02A8E4E8}"/>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66268800270933881"/>
          <c:y val="0.19710362837811102"/>
          <c:w val="0.32655930911861825"/>
          <c:h val="0.60579274324377796"/>
        </c:manualLayout>
      </c:layout>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0.08869</cdr:x>
      <cdr:y>0</cdr:y>
    </cdr:from>
    <cdr:to>
      <cdr:x>0.85856</cdr:x>
      <cdr:y>0.081</cdr:y>
    </cdr:to>
    <cdr:pic>
      <cdr:nvPicPr>
        <cdr:cNvPr id="2" name="chart">
          <a:extLst xmlns:a="http://schemas.openxmlformats.org/drawingml/2006/main">
            <a:ext uri="{FF2B5EF4-FFF2-40B4-BE49-F238E27FC236}">
              <a16:creationId xmlns:a16="http://schemas.microsoft.com/office/drawing/2014/main" id="{417A4902-6FD1-4217-B483-406832742FE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8171" y="-1162974"/>
          <a:ext cx="4932091" cy="42675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016" cy="466088"/>
          </a:xfrm>
          <a:prstGeom prst="rect">
            <a:avLst/>
          </a:prstGeom>
        </p:spPr>
        <p:txBody>
          <a:bodyPr vert="horz" lIns="90571" tIns="45286" rIns="90571" bIns="45286" rtlCol="0"/>
          <a:lstStyle>
            <a:lvl1pPr algn="l">
              <a:defRPr sz="1200"/>
            </a:lvl1pPr>
          </a:lstStyle>
          <a:p>
            <a:endParaRPr lang="en-US" dirty="0"/>
          </a:p>
        </p:txBody>
      </p:sp>
      <p:sp>
        <p:nvSpPr>
          <p:cNvPr id="3" name="Date Placeholder 2"/>
          <p:cNvSpPr>
            <a:spLocks noGrp="1"/>
          </p:cNvSpPr>
          <p:nvPr>
            <p:ph type="dt" sz="quarter" idx="1"/>
          </p:nvPr>
        </p:nvSpPr>
        <p:spPr>
          <a:xfrm>
            <a:off x="3898242" y="1"/>
            <a:ext cx="2982016" cy="466088"/>
          </a:xfrm>
          <a:prstGeom prst="rect">
            <a:avLst/>
          </a:prstGeom>
        </p:spPr>
        <p:txBody>
          <a:bodyPr vert="horz" lIns="90571" tIns="45286" rIns="90571" bIns="45286" rtlCol="0"/>
          <a:lstStyle>
            <a:lvl1pPr algn="r">
              <a:defRPr sz="1200"/>
            </a:lvl1pPr>
          </a:lstStyle>
          <a:p>
            <a:fld id="{FCCBBE34-EDA1-4D6C-9793-C611C205D8ED}" type="datetimeFigureOut">
              <a:rPr lang="en-US" smtClean="0"/>
              <a:t>1/12/2024</a:t>
            </a:fld>
            <a:endParaRPr lang="en-US" dirty="0"/>
          </a:p>
        </p:txBody>
      </p:sp>
      <p:sp>
        <p:nvSpPr>
          <p:cNvPr id="4" name="Footer Placeholder 3"/>
          <p:cNvSpPr>
            <a:spLocks noGrp="1"/>
          </p:cNvSpPr>
          <p:nvPr>
            <p:ph type="ftr" sz="quarter" idx="2"/>
          </p:nvPr>
        </p:nvSpPr>
        <p:spPr>
          <a:xfrm>
            <a:off x="0" y="8830312"/>
            <a:ext cx="2982016" cy="466088"/>
          </a:xfrm>
          <a:prstGeom prst="rect">
            <a:avLst/>
          </a:prstGeom>
        </p:spPr>
        <p:txBody>
          <a:bodyPr vert="horz" lIns="90571" tIns="45286" rIns="90571" bIns="452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242" y="8830312"/>
            <a:ext cx="2982016" cy="466088"/>
          </a:xfrm>
          <a:prstGeom prst="rect">
            <a:avLst/>
          </a:prstGeom>
        </p:spPr>
        <p:txBody>
          <a:bodyPr vert="horz" lIns="90571" tIns="45286" rIns="90571" bIns="45286" rtlCol="0" anchor="b"/>
          <a:lstStyle>
            <a:lvl1pPr algn="r">
              <a:defRPr sz="1200"/>
            </a:lvl1pPr>
          </a:lstStyle>
          <a:p>
            <a:fld id="{138CC4EF-ECC3-461B-B031-B6CA9829F404}" type="slidenum">
              <a:rPr lang="en-US" smtClean="0"/>
              <a:t>‹#›</a:t>
            </a:fld>
            <a:endParaRPr lang="en-US" dirty="0"/>
          </a:p>
        </p:txBody>
      </p:sp>
    </p:spTree>
    <p:extLst>
      <p:ext uri="{BB962C8B-B14F-4D97-AF65-F5344CB8AC3E}">
        <p14:creationId xmlns:p14="http://schemas.microsoft.com/office/powerpoint/2010/main" val="1124238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37" tIns="46219" rIns="92437" bIns="46219" rtlCol="0"/>
          <a:lstStyle>
            <a:lvl1pPr algn="r">
              <a:defRPr sz="1200"/>
            </a:lvl1pPr>
          </a:lstStyle>
          <a:p>
            <a:fld id="{69E86F01-F21A-4B45-9302-BC7B71F52100}" type="datetimeFigureOut">
              <a:rPr lang="en-US" smtClean="0"/>
              <a:t>1/12/2024</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37" tIns="46219" rIns="92437" bIns="46219"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37" tIns="46219" rIns="92437"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37" tIns="46219" rIns="92437" bIns="462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7" tIns="46219" rIns="92437" bIns="46219" rtlCol="0" anchor="b"/>
          <a:lstStyle>
            <a:lvl1pPr algn="r">
              <a:defRPr sz="1200"/>
            </a:lvl1pPr>
          </a:lstStyle>
          <a:p>
            <a:fld id="{4C5CED5E-BB66-B447-81A3-5630E5AFBAAC}" type="slidenum">
              <a:rPr lang="en-US" smtClean="0"/>
              <a:t>‹#›</a:t>
            </a:fld>
            <a:endParaRPr lang="en-US" dirty="0"/>
          </a:p>
        </p:txBody>
      </p:sp>
    </p:spTree>
    <p:extLst>
      <p:ext uri="{BB962C8B-B14F-4D97-AF65-F5344CB8AC3E}">
        <p14:creationId xmlns:p14="http://schemas.microsoft.com/office/powerpoint/2010/main" val="3892402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CED5E-BB66-B447-81A3-5630E5AFBAAC}" type="slidenum">
              <a:rPr lang="en-US" smtClean="0"/>
              <a:t>6</a:t>
            </a:fld>
            <a:endParaRPr lang="en-US" dirty="0"/>
          </a:p>
        </p:txBody>
      </p:sp>
    </p:spTree>
    <p:extLst>
      <p:ext uri="{BB962C8B-B14F-4D97-AF65-F5344CB8AC3E}">
        <p14:creationId xmlns:p14="http://schemas.microsoft.com/office/powerpoint/2010/main" val="342445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CED5E-BB66-B447-81A3-5630E5AFBAAC}" type="slidenum">
              <a:rPr lang="en-US" smtClean="0"/>
              <a:t>14</a:t>
            </a:fld>
            <a:endParaRPr lang="en-US" dirty="0"/>
          </a:p>
        </p:txBody>
      </p:sp>
    </p:spTree>
    <p:extLst>
      <p:ext uri="{BB962C8B-B14F-4D97-AF65-F5344CB8AC3E}">
        <p14:creationId xmlns:p14="http://schemas.microsoft.com/office/powerpoint/2010/main" val="232417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CED5E-BB66-B447-81A3-5630E5AFBAAC}" type="slidenum">
              <a:rPr lang="en-US" smtClean="0"/>
              <a:t>16</a:t>
            </a:fld>
            <a:endParaRPr lang="en-US" dirty="0"/>
          </a:p>
        </p:txBody>
      </p:sp>
    </p:spTree>
    <p:extLst>
      <p:ext uri="{BB962C8B-B14F-4D97-AF65-F5344CB8AC3E}">
        <p14:creationId xmlns:p14="http://schemas.microsoft.com/office/powerpoint/2010/main" val="63758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CED5E-BB66-B447-81A3-5630E5AFBAAC}" type="slidenum">
              <a:rPr lang="en-US" smtClean="0"/>
              <a:t>17</a:t>
            </a:fld>
            <a:endParaRPr lang="en-US" dirty="0"/>
          </a:p>
        </p:txBody>
      </p:sp>
    </p:spTree>
    <p:extLst>
      <p:ext uri="{BB962C8B-B14F-4D97-AF65-F5344CB8AC3E}">
        <p14:creationId xmlns:p14="http://schemas.microsoft.com/office/powerpoint/2010/main" val="200144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CED5E-BB66-B447-81A3-5630E5AFBAAC}" type="slidenum">
              <a:rPr lang="en-US" smtClean="0"/>
              <a:t>19</a:t>
            </a:fld>
            <a:endParaRPr lang="en-US" dirty="0"/>
          </a:p>
        </p:txBody>
      </p:sp>
    </p:spTree>
    <p:extLst>
      <p:ext uri="{BB962C8B-B14F-4D97-AF65-F5344CB8AC3E}">
        <p14:creationId xmlns:p14="http://schemas.microsoft.com/office/powerpoint/2010/main" val="3501799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CED5E-BB66-B447-81A3-5630E5AFBAAC}" type="slidenum">
              <a:rPr lang="en-US" smtClean="0"/>
              <a:t>20</a:t>
            </a:fld>
            <a:endParaRPr lang="en-US" dirty="0"/>
          </a:p>
        </p:txBody>
      </p:sp>
    </p:spTree>
    <p:extLst>
      <p:ext uri="{BB962C8B-B14F-4D97-AF65-F5344CB8AC3E}">
        <p14:creationId xmlns:p14="http://schemas.microsoft.com/office/powerpoint/2010/main" val="120630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E3B755-0311-4D10-9457-EFA474E7B961}"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381744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AEE2A-76CC-415C-A3EA-B1E3E20FD147}"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359769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CC0EAD-DBEF-4D12-96E3-A2F178442465}"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372795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01D6F4-1851-4FC1-9A1A-7196CF3FA538}"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157647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445B5-6768-470B-89EA-1E9D2A0AA938}"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138365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5A8C63-DA3B-4EEC-B13B-88E0A5D3B8E6}" type="datetime1">
              <a:rPr lang="en-US" smtClean="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190302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071856-EBD9-4EFA-888F-0367EC4BFAC5}" type="datetime1">
              <a:rPr lang="en-US" smtClean="0"/>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90348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9682E-5D46-4EEA-AB2F-D14B0D93533C}" type="datetime1">
              <a:rPr lang="en-US" smtClean="0"/>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21603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7DC7E-DB17-4434-B4EE-D2C35D371CCE}" type="datetime1">
              <a:rPr lang="en-US" smtClean="0"/>
              <a:t>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264774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77628-7DCF-48D5-AF18-EB531CF40FBA}" type="datetime1">
              <a:rPr lang="en-US" smtClean="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325577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D26AFB-6EF9-421C-A191-1AD90BA18CB9}" type="datetime1">
              <a:rPr lang="en-US" smtClean="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427645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300FF-B742-4A28-BAB0-24EAC85FA937}" type="datetime1">
              <a:rPr lang="en-US" smtClean="0"/>
              <a:t>1/12/2024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C49E4-490B-3448-ABB7-1E001E8E0F8E}" type="slidenum">
              <a:rPr lang="en-US" smtClean="0"/>
              <a:t>‹#›</a:t>
            </a:fld>
            <a:endParaRPr lang="en-US" dirty="0"/>
          </a:p>
        </p:txBody>
      </p:sp>
    </p:spTree>
    <p:extLst>
      <p:ext uri="{BB962C8B-B14F-4D97-AF65-F5344CB8AC3E}">
        <p14:creationId xmlns:p14="http://schemas.microsoft.com/office/powerpoint/2010/main" val="1757782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dirty="0"/>
          </a:p>
        </p:txBody>
      </p:sp>
      <p:grpSp>
        <p:nvGrpSpPr>
          <p:cNvPr id="7" name="Group 6"/>
          <p:cNvGrpSpPr/>
          <p:nvPr/>
        </p:nvGrpSpPr>
        <p:grpSpPr>
          <a:xfrm>
            <a:off x="0" y="3332285"/>
            <a:ext cx="9144000" cy="853507"/>
            <a:chOff x="0" y="3357493"/>
            <a:chExt cx="9144000" cy="853507"/>
          </a:xfrm>
        </p:grpSpPr>
        <p:sp>
          <p:nvSpPr>
            <p:cNvPr id="4" name="Title 1"/>
            <p:cNvSpPr txBox="1">
              <a:spLocks/>
            </p:cNvSpPr>
            <p:nvPr/>
          </p:nvSpPr>
          <p:spPr bwMode="auto">
            <a:xfrm>
              <a:off x="0" y="3357493"/>
              <a:ext cx="9144000" cy="281353"/>
            </a:xfrm>
            <a:prstGeom prst="rect">
              <a:avLst/>
            </a:prstGeom>
            <a:solidFill>
              <a:srgbClr val="FF0000"/>
            </a:solidFill>
            <a:ln>
              <a:noFill/>
            </a:ln>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sp>
          <p:nvSpPr>
            <p:cNvPr id="5" name="Title 1"/>
            <p:cNvSpPr txBox="1">
              <a:spLocks/>
            </p:cNvSpPr>
            <p:nvPr/>
          </p:nvSpPr>
          <p:spPr bwMode="auto">
            <a:xfrm>
              <a:off x="0" y="3638846"/>
              <a:ext cx="9144000" cy="30656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sp>
          <p:nvSpPr>
            <p:cNvPr id="6" name="Title 1"/>
            <p:cNvSpPr txBox="1">
              <a:spLocks/>
            </p:cNvSpPr>
            <p:nvPr/>
          </p:nvSpPr>
          <p:spPr bwMode="auto">
            <a:xfrm>
              <a:off x="0" y="3920199"/>
              <a:ext cx="9144000" cy="290801"/>
            </a:xfrm>
            <a:prstGeom prst="rect">
              <a:avLst/>
            </a:prstGeom>
            <a:solidFill>
              <a:srgbClr val="139E4A"/>
            </a:solidFill>
            <a:ln>
              <a:noFill/>
            </a:ln>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gr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5529" b="29086"/>
          <a:stretch/>
        </p:blipFill>
        <p:spPr>
          <a:xfrm>
            <a:off x="0" y="0"/>
            <a:ext cx="9144000" cy="337624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872" y="3430158"/>
            <a:ext cx="2222256" cy="689191"/>
          </a:xfrm>
          <a:prstGeom prst="rect">
            <a:avLst/>
          </a:prstGeom>
        </p:spPr>
      </p:pic>
      <p:sp>
        <p:nvSpPr>
          <p:cNvPr id="12" name="TextBox 11"/>
          <p:cNvSpPr txBox="1"/>
          <p:nvPr/>
        </p:nvSpPr>
        <p:spPr>
          <a:xfrm>
            <a:off x="518746" y="4273062"/>
            <a:ext cx="8247185" cy="3077766"/>
          </a:xfrm>
          <a:prstGeom prst="rect">
            <a:avLst/>
          </a:prstGeom>
          <a:noFill/>
        </p:spPr>
        <p:txBody>
          <a:bodyPr wrap="square" rtlCol="0">
            <a:spAutoFit/>
          </a:bodyPr>
          <a:lstStyle/>
          <a:p>
            <a:pPr algn="ctr"/>
            <a:r>
              <a:rPr lang="en-US" sz="2800" b="1" dirty="0">
                <a:latin typeface="Goudy Old Style" panose="02020502050305020303" pitchFamily="18" charset="0"/>
              </a:rPr>
              <a:t>FINANCIAL REPORTS</a:t>
            </a:r>
            <a:endParaRPr lang="en-US" b="1" dirty="0">
              <a:latin typeface="Goudy Old Style" panose="02020502050305020303" pitchFamily="18" charset="0"/>
            </a:endParaRPr>
          </a:p>
          <a:p>
            <a:pPr algn="ctr"/>
            <a:r>
              <a:rPr lang="en-US" b="1" dirty="0">
                <a:latin typeface="Goudy Old Style" panose="02020502050305020303" pitchFamily="18" charset="0"/>
              </a:rPr>
              <a:t>Period Ending December 31, 2023</a:t>
            </a:r>
          </a:p>
          <a:p>
            <a:pPr algn="ctr"/>
            <a:endParaRPr lang="en-US" b="1" dirty="0">
              <a:latin typeface="Goudy Old Style" panose="02020502050305020303" pitchFamily="18" charset="0"/>
            </a:endParaRPr>
          </a:p>
          <a:p>
            <a:pPr algn="ctr"/>
            <a:r>
              <a:rPr lang="en-US" sz="2000" b="1" dirty="0">
                <a:latin typeface="Goudy Old Style" panose="02020502050305020303" pitchFamily="18" charset="0"/>
              </a:rPr>
              <a:t>New Haven Board of Education</a:t>
            </a:r>
          </a:p>
          <a:p>
            <a:pPr algn="ctr"/>
            <a:r>
              <a:rPr lang="en-US" sz="2000" b="1" dirty="0">
                <a:latin typeface="Goudy Old Style" panose="02020502050305020303" pitchFamily="18" charset="0"/>
              </a:rPr>
              <a:t>Finance &amp; Operations Committee Meeting</a:t>
            </a:r>
          </a:p>
          <a:p>
            <a:pPr algn="ctr"/>
            <a:r>
              <a:rPr lang="en-US" sz="2000" b="1" dirty="0">
                <a:latin typeface="Goudy Old Style" panose="02020502050305020303" pitchFamily="18" charset="0"/>
              </a:rPr>
              <a:t>January 16, 2024	</a:t>
            </a:r>
          </a:p>
          <a:p>
            <a:pPr algn="ctr"/>
            <a:endParaRPr lang="en-US" sz="2000" b="1" dirty="0">
              <a:latin typeface="Goudy Old Style" panose="02020502050305020303" pitchFamily="18" charset="0"/>
            </a:endParaRPr>
          </a:p>
          <a:p>
            <a:pPr algn="ctr"/>
            <a:endParaRPr lang="en-US" sz="1400" b="1" dirty="0">
              <a:latin typeface="Goudy Old Style" panose="02020502050305020303" pitchFamily="18" charset="0"/>
            </a:endParaRPr>
          </a:p>
          <a:p>
            <a:pPr algn="ctr"/>
            <a:endParaRPr lang="en-US" b="1" i="1" dirty="0">
              <a:latin typeface="Goudy Old Style" panose="02020502050305020303" pitchFamily="18" charset="0"/>
            </a:endParaRPr>
          </a:p>
          <a:p>
            <a:pPr algn="ctr"/>
            <a:endParaRPr lang="en-US" b="1" i="1" dirty="0">
              <a:latin typeface="Goudy Old Style" panose="02020502050305020303" pitchFamily="18" charset="0"/>
            </a:endParaRPr>
          </a:p>
        </p:txBody>
      </p:sp>
      <p:pic>
        <p:nvPicPr>
          <p:cNvPr id="11" name="Picture 10">
            <a:extLst>
              <a:ext uri="{FF2B5EF4-FFF2-40B4-BE49-F238E27FC236}">
                <a16:creationId xmlns:a16="http://schemas.microsoft.com/office/drawing/2014/main" id="{C52809AC-D168-46B7-94A7-31D1466C5444}"/>
              </a:ext>
            </a:extLst>
          </p:cNvPr>
          <p:cNvPicPr>
            <a:picLocks noChangeAspect="1"/>
          </p:cNvPicPr>
          <p:nvPr/>
        </p:nvPicPr>
        <p:blipFill rotWithShape="1">
          <a:blip r:embed="rId4"/>
          <a:srcRect t="8817" b="35818"/>
          <a:stretch/>
        </p:blipFill>
        <p:spPr>
          <a:xfrm>
            <a:off x="0" y="-16620"/>
            <a:ext cx="9144000" cy="3397842"/>
          </a:xfrm>
          <a:prstGeom prst="rect">
            <a:avLst/>
          </a:prstGeom>
        </p:spPr>
      </p:pic>
    </p:spTree>
    <p:extLst>
      <p:ext uri="{BB962C8B-B14F-4D97-AF65-F5344CB8AC3E}">
        <p14:creationId xmlns:p14="http://schemas.microsoft.com/office/powerpoint/2010/main" val="36408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rPr>
              <a:t>General Fund (</a:t>
            </a:r>
            <a:r>
              <a:rPr kumimoji="0" lang="en-US" altLang="en-US" sz="2400" b="0" i="0" u="none" strike="noStrike" kern="1200" cap="none" spc="0" normalizeH="0" baseline="0" noProof="0" dirty="0" err="1">
                <a:ln>
                  <a:noFill/>
                </a:ln>
                <a:solidFill>
                  <a:prstClr val="white"/>
                </a:solidFill>
                <a:effectLst/>
                <a:uLnTx/>
                <a:uFillTx/>
                <a:latin typeface="Times New Roman" pitchFamily="18" charset="0"/>
                <a:ea typeface="MS PGothic" pitchFamily="34" charset="-128"/>
                <a:cs typeface="Times New Roman" pitchFamily="18" charset="0"/>
              </a:rPr>
              <a:t>cont</a:t>
            </a:r>
            <a:r>
              <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rPr>
              <a:t>)</a:t>
            </a: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6553200" y="6466114"/>
            <a:ext cx="2133600" cy="25536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EC49E4-490B-3448-ABB7-1E001E8E0F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FFE5B288-5D1C-47F4-9AE4-E98D31DE9CC4}"/>
              </a:ext>
            </a:extLst>
          </p:cNvPr>
          <p:cNvGraphicFramePr>
            <a:graphicFrameLocks noGrp="1"/>
          </p:cNvGraphicFramePr>
          <p:nvPr>
            <p:extLst>
              <p:ext uri="{D42A27DB-BD31-4B8C-83A1-F6EECF244321}">
                <p14:modId xmlns:p14="http://schemas.microsoft.com/office/powerpoint/2010/main" val="624156323"/>
              </p:ext>
            </p:extLst>
          </p:nvPr>
        </p:nvGraphicFramePr>
        <p:xfrm>
          <a:off x="355107" y="1065320"/>
          <a:ext cx="8220724" cy="5211191"/>
        </p:xfrm>
        <a:graphic>
          <a:graphicData uri="http://schemas.openxmlformats.org/drawingml/2006/table">
            <a:tbl>
              <a:tblPr/>
              <a:tblGrid>
                <a:gridCol w="1618565">
                  <a:extLst>
                    <a:ext uri="{9D8B030D-6E8A-4147-A177-3AD203B41FA5}">
                      <a16:colId xmlns:a16="http://schemas.microsoft.com/office/drawing/2014/main" val="2576472799"/>
                    </a:ext>
                  </a:extLst>
                </a:gridCol>
                <a:gridCol w="1767397">
                  <a:extLst>
                    <a:ext uri="{9D8B030D-6E8A-4147-A177-3AD203B41FA5}">
                      <a16:colId xmlns:a16="http://schemas.microsoft.com/office/drawing/2014/main" val="1129965647"/>
                    </a:ext>
                  </a:extLst>
                </a:gridCol>
                <a:gridCol w="886024">
                  <a:extLst>
                    <a:ext uri="{9D8B030D-6E8A-4147-A177-3AD203B41FA5}">
                      <a16:colId xmlns:a16="http://schemas.microsoft.com/office/drawing/2014/main" val="1019182140"/>
                    </a:ext>
                  </a:extLst>
                </a:gridCol>
                <a:gridCol w="809282">
                  <a:extLst>
                    <a:ext uri="{9D8B030D-6E8A-4147-A177-3AD203B41FA5}">
                      <a16:colId xmlns:a16="http://schemas.microsoft.com/office/drawing/2014/main" val="832075806"/>
                    </a:ext>
                  </a:extLst>
                </a:gridCol>
                <a:gridCol w="809282">
                  <a:extLst>
                    <a:ext uri="{9D8B030D-6E8A-4147-A177-3AD203B41FA5}">
                      <a16:colId xmlns:a16="http://schemas.microsoft.com/office/drawing/2014/main" val="2092246384"/>
                    </a:ext>
                  </a:extLst>
                </a:gridCol>
                <a:gridCol w="809282">
                  <a:extLst>
                    <a:ext uri="{9D8B030D-6E8A-4147-A177-3AD203B41FA5}">
                      <a16:colId xmlns:a16="http://schemas.microsoft.com/office/drawing/2014/main" val="619281488"/>
                    </a:ext>
                  </a:extLst>
                </a:gridCol>
                <a:gridCol w="886024">
                  <a:extLst>
                    <a:ext uri="{9D8B030D-6E8A-4147-A177-3AD203B41FA5}">
                      <a16:colId xmlns:a16="http://schemas.microsoft.com/office/drawing/2014/main" val="2482304131"/>
                    </a:ext>
                  </a:extLst>
                </a:gridCol>
                <a:gridCol w="634868">
                  <a:extLst>
                    <a:ext uri="{9D8B030D-6E8A-4147-A177-3AD203B41FA5}">
                      <a16:colId xmlns:a16="http://schemas.microsoft.com/office/drawing/2014/main" val="3700080311"/>
                    </a:ext>
                  </a:extLst>
                </a:gridCol>
              </a:tblGrid>
              <a:tr h="140843">
                <a:tc>
                  <a:txBody>
                    <a:bodyPr/>
                    <a:lstStyle/>
                    <a:p>
                      <a:pPr algn="l" fontAlgn="b"/>
                      <a:r>
                        <a:rPr lang="en-US" sz="700" b="1" i="0" u="none" strike="noStrike">
                          <a:solidFill>
                            <a:srgbClr val="000000"/>
                          </a:solidFill>
                          <a:effectLst/>
                          <a:latin typeface="Calibri" panose="020F0502020204030204" pitchFamily="34" charset="0"/>
                        </a:rPr>
                        <a:t>Maintenance, Property, Custodial</a:t>
                      </a: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School Security</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12,000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840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11,160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7.00 </a:t>
                      </a:r>
                    </a:p>
                  </a:txBody>
                  <a:tcPr marL="5825" marR="5825" marT="5825" marB="0" anchor="b">
                    <a:lnL>
                      <a:noFill/>
                    </a:lnL>
                    <a:lnR>
                      <a:noFill/>
                    </a:lnR>
                    <a:lnT>
                      <a:noFill/>
                    </a:lnT>
                    <a:lnB>
                      <a:noFill/>
                    </a:lnB>
                  </a:tcPr>
                </a:tc>
                <a:extLst>
                  <a:ext uri="{0D108BD9-81ED-4DB2-BD59-A6C34878D82A}">
                    <a16:rowId xmlns:a16="http://schemas.microsoft.com/office/drawing/2014/main" val="2100332185"/>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Building &amp; Grounds Maint. Supp.</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85,517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20,026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30,505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(16,022)</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116.02 </a:t>
                      </a:r>
                    </a:p>
                  </a:txBody>
                  <a:tcPr marL="5825" marR="5825" marT="5825" marB="0" anchor="b">
                    <a:lnL>
                      <a:noFill/>
                    </a:lnL>
                    <a:lnR>
                      <a:noFill/>
                    </a:lnR>
                    <a:lnT>
                      <a:noFill/>
                    </a:lnT>
                    <a:lnB>
                      <a:noFill/>
                    </a:lnB>
                  </a:tcPr>
                </a:tc>
                <a:extLst>
                  <a:ext uri="{0D108BD9-81ED-4DB2-BD59-A6C34878D82A}">
                    <a16:rowId xmlns:a16="http://schemas.microsoft.com/office/drawing/2014/main" val="3718379627"/>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Custodial Supplies</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513,000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307,531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30,269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184,458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21,010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95.90 </a:t>
                      </a:r>
                    </a:p>
                  </a:txBody>
                  <a:tcPr marL="5825" marR="5825" marT="5825" marB="0" anchor="b">
                    <a:lnL>
                      <a:noFill/>
                    </a:lnL>
                    <a:lnR>
                      <a:noFill/>
                    </a:lnR>
                    <a:lnT>
                      <a:noFill/>
                    </a:lnT>
                    <a:lnB>
                      <a:noFill/>
                    </a:lnB>
                  </a:tcPr>
                </a:tc>
                <a:extLst>
                  <a:ext uri="{0D108BD9-81ED-4DB2-BD59-A6C34878D82A}">
                    <a16:rowId xmlns:a16="http://schemas.microsoft.com/office/drawing/2014/main" val="51677954"/>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Light Bulbs</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30,000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24,309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17,675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5,574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118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99.61 </a:t>
                      </a:r>
                    </a:p>
                  </a:txBody>
                  <a:tcPr marL="5825" marR="5825" marT="5825" marB="0" anchor="b">
                    <a:lnL>
                      <a:noFill/>
                    </a:lnL>
                    <a:lnR>
                      <a:noFill/>
                    </a:lnR>
                    <a:lnT>
                      <a:noFill/>
                    </a:lnT>
                    <a:lnB>
                      <a:noFill/>
                    </a:lnB>
                  </a:tcPr>
                </a:tc>
                <a:extLst>
                  <a:ext uri="{0D108BD9-81ED-4DB2-BD59-A6C34878D82A}">
                    <a16:rowId xmlns:a16="http://schemas.microsoft.com/office/drawing/2014/main" val="3066709023"/>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Uniforms</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33,252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6,336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7,599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19,317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41.91 </a:t>
                      </a:r>
                    </a:p>
                  </a:txBody>
                  <a:tcPr marL="5825" marR="5825" marT="5825" marB="0" anchor="b">
                    <a:lnL>
                      <a:noFill/>
                    </a:lnL>
                    <a:lnR>
                      <a:noFill/>
                    </a:lnR>
                    <a:lnT>
                      <a:noFill/>
                    </a:lnT>
                    <a:lnB>
                      <a:noFill/>
                    </a:lnB>
                  </a:tcPr>
                </a:tc>
                <a:extLst>
                  <a:ext uri="{0D108BD9-81ED-4DB2-BD59-A6C34878D82A}">
                    <a16:rowId xmlns:a16="http://schemas.microsoft.com/office/drawing/2014/main" val="1752844534"/>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Moving Expenses</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50,000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11,645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11,645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54,758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(16,403)</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132.81 </a:t>
                      </a:r>
                    </a:p>
                  </a:txBody>
                  <a:tcPr marL="5825" marR="5825" marT="5825" marB="0" anchor="b">
                    <a:lnL>
                      <a:noFill/>
                    </a:lnL>
                    <a:lnR>
                      <a:noFill/>
                    </a:lnR>
                    <a:lnT>
                      <a:noFill/>
                    </a:lnT>
                    <a:lnB>
                      <a:noFill/>
                    </a:lnB>
                  </a:tcPr>
                </a:tc>
                <a:extLst>
                  <a:ext uri="{0D108BD9-81ED-4DB2-BD59-A6C34878D82A}">
                    <a16:rowId xmlns:a16="http://schemas.microsoft.com/office/drawing/2014/main" val="450623730"/>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Cleaning</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26,000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16,000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61.54 </a:t>
                      </a:r>
                    </a:p>
                  </a:txBody>
                  <a:tcPr marL="5825" marR="5825" marT="5825" marB="0" anchor="b">
                    <a:lnL>
                      <a:noFill/>
                    </a:lnL>
                    <a:lnR>
                      <a:noFill/>
                    </a:lnR>
                    <a:lnT>
                      <a:noFill/>
                    </a:lnT>
                    <a:lnB>
                      <a:noFill/>
                    </a:lnB>
                  </a:tcPr>
                </a:tc>
                <a:extLst>
                  <a:ext uri="{0D108BD9-81ED-4DB2-BD59-A6C34878D82A}">
                    <a16:rowId xmlns:a16="http://schemas.microsoft.com/office/drawing/2014/main" val="1978991092"/>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Repairs &amp; Maintenance</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98,609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453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31,874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66,282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32.78 </a:t>
                      </a:r>
                    </a:p>
                  </a:txBody>
                  <a:tcPr marL="5825" marR="5825" marT="5825" marB="0" anchor="b">
                    <a:lnL>
                      <a:noFill/>
                    </a:lnL>
                    <a:lnR>
                      <a:noFill/>
                    </a:lnR>
                    <a:lnT>
                      <a:noFill/>
                    </a:lnT>
                    <a:lnB>
                      <a:noFill/>
                    </a:lnB>
                  </a:tcPr>
                </a:tc>
                <a:extLst>
                  <a:ext uri="{0D108BD9-81ED-4DB2-BD59-A6C34878D82A}">
                    <a16:rowId xmlns:a16="http://schemas.microsoft.com/office/drawing/2014/main" val="3936465295"/>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Building Maintenance</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575,000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186,107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37,292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231,209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157,684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72.58 </a:t>
                      </a:r>
                    </a:p>
                  </a:txBody>
                  <a:tcPr marL="5825" marR="5825" marT="5825" marB="0" anchor="b">
                    <a:lnL>
                      <a:noFill/>
                    </a:lnL>
                    <a:lnR>
                      <a:noFill/>
                    </a:lnR>
                    <a:lnT>
                      <a:noFill/>
                    </a:lnT>
                    <a:lnB>
                      <a:noFill/>
                    </a:lnB>
                  </a:tcPr>
                </a:tc>
                <a:extLst>
                  <a:ext uri="{0D108BD9-81ED-4DB2-BD59-A6C34878D82A}">
                    <a16:rowId xmlns:a16="http://schemas.microsoft.com/office/drawing/2014/main" val="3472850796"/>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Rental</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120,000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23,751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96,249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19.79 </a:t>
                      </a:r>
                    </a:p>
                  </a:txBody>
                  <a:tcPr marL="5825" marR="5825" marT="5825" marB="0" anchor="b">
                    <a:lnL>
                      <a:noFill/>
                    </a:lnL>
                    <a:lnR>
                      <a:noFill/>
                    </a:lnR>
                    <a:lnT>
                      <a:noFill/>
                    </a:lnT>
                    <a:lnB>
                      <a:noFill/>
                    </a:lnB>
                  </a:tcPr>
                </a:tc>
                <a:extLst>
                  <a:ext uri="{0D108BD9-81ED-4DB2-BD59-A6C34878D82A}">
                    <a16:rowId xmlns:a16="http://schemas.microsoft.com/office/drawing/2014/main" val="917175320"/>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Rental of Equipment</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9,000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6,461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13,539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(11,000)</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222.22 </a:t>
                      </a:r>
                    </a:p>
                  </a:txBody>
                  <a:tcPr marL="5825" marR="5825" marT="5825" marB="0" anchor="b">
                    <a:lnL>
                      <a:noFill/>
                    </a:lnL>
                    <a:lnR>
                      <a:noFill/>
                    </a:lnR>
                    <a:lnT>
                      <a:noFill/>
                    </a:lnT>
                    <a:lnB>
                      <a:noFill/>
                    </a:lnB>
                  </a:tcPr>
                </a:tc>
                <a:extLst>
                  <a:ext uri="{0D108BD9-81ED-4DB2-BD59-A6C34878D82A}">
                    <a16:rowId xmlns:a16="http://schemas.microsoft.com/office/drawing/2014/main" val="2835644421"/>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Maintenance Agreement Services</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745,000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141,931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23,985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610,979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(7,910)</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101.06 </a:t>
                      </a:r>
                    </a:p>
                  </a:txBody>
                  <a:tcPr marL="5825" marR="5825" marT="5825" marB="0" anchor="b">
                    <a:lnL>
                      <a:noFill/>
                    </a:lnL>
                    <a:lnR>
                      <a:noFill/>
                    </a:lnR>
                    <a:lnT>
                      <a:noFill/>
                    </a:lnT>
                    <a:lnB>
                      <a:noFill/>
                    </a:lnB>
                  </a:tcPr>
                </a:tc>
                <a:extLst>
                  <a:ext uri="{0D108BD9-81ED-4DB2-BD59-A6C34878D82A}">
                    <a16:rowId xmlns:a16="http://schemas.microsoft.com/office/drawing/2014/main" val="1215028535"/>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Vehicle Repairs</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85,000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42,456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1,179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7,853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34,691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59.19 </a:t>
                      </a:r>
                    </a:p>
                  </a:txBody>
                  <a:tcPr marL="5825" marR="5825" marT="5825" marB="0" anchor="b">
                    <a:lnL>
                      <a:noFill/>
                    </a:lnL>
                    <a:lnR>
                      <a:noFill/>
                    </a:lnR>
                    <a:lnT>
                      <a:noFill/>
                    </a:lnT>
                    <a:lnB>
                      <a:noFill/>
                    </a:lnB>
                  </a:tcPr>
                </a:tc>
                <a:extLst>
                  <a:ext uri="{0D108BD9-81ED-4DB2-BD59-A6C34878D82A}">
                    <a16:rowId xmlns:a16="http://schemas.microsoft.com/office/drawing/2014/main" val="2694277840"/>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Rolling Stock</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0.00 </a:t>
                      </a:r>
                    </a:p>
                  </a:txBody>
                  <a:tcPr marL="5825" marR="5825" marT="5825" marB="0" anchor="b">
                    <a:lnL>
                      <a:noFill/>
                    </a:lnL>
                    <a:lnR>
                      <a:noFill/>
                    </a:lnR>
                    <a:lnT>
                      <a:noFill/>
                    </a:lnT>
                    <a:lnB>
                      <a:noFill/>
                    </a:lnB>
                  </a:tcPr>
                </a:tc>
                <a:extLst>
                  <a:ext uri="{0D108BD9-81ED-4DB2-BD59-A6C34878D82A}">
                    <a16:rowId xmlns:a16="http://schemas.microsoft.com/office/drawing/2014/main" val="1518211915"/>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415766"/>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r" fontAlgn="b"/>
                      <a:r>
                        <a:rPr lang="en-US" sz="700" b="1" i="1" u="none" strike="noStrike">
                          <a:solidFill>
                            <a:srgbClr val="000000"/>
                          </a:solidFill>
                          <a:effectLst/>
                          <a:latin typeface="Calibri" panose="020F0502020204030204" pitchFamily="34" charset="0"/>
                        </a:rPr>
                        <a:t>Sub-Total</a:t>
                      </a:r>
                    </a:p>
                  </a:txBody>
                  <a:tcPr marL="5825" marR="5825" marT="5825" marB="0" anchor="b">
                    <a:lnL>
                      <a:noFill/>
                    </a:lnL>
                    <a:lnR>
                      <a:noFill/>
                    </a:lnR>
                    <a:lnT>
                      <a:noFill/>
                    </a:lnT>
                    <a:lnB>
                      <a:noFill/>
                    </a:lnB>
                  </a:tcPr>
                </a:tc>
                <a:tc>
                  <a:txBody>
                    <a:bodyPr/>
                    <a:lstStyle/>
                    <a:p>
                      <a:pPr algn="r" fontAlgn="b"/>
                      <a:r>
                        <a:rPr lang="en-US" sz="700" b="1" i="0" u="none" strike="noStrike">
                          <a:solidFill>
                            <a:srgbClr val="000000"/>
                          </a:solidFill>
                          <a:effectLst/>
                          <a:latin typeface="Calibri" panose="020F0502020204030204" pitchFamily="34" charset="0"/>
                        </a:rPr>
                        <a:t>$2,396,861 </a:t>
                      </a:r>
                    </a:p>
                  </a:txBody>
                  <a:tcPr marL="5825" marR="5825" marT="5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solidFill>
                            <a:srgbClr val="000000"/>
                          </a:solidFill>
                          <a:effectLst/>
                          <a:latin typeface="Calibri" panose="020F0502020204030204" pitchFamily="34" charset="0"/>
                        </a:rPr>
                        <a:t>$813,585 </a:t>
                      </a:r>
                    </a:p>
                  </a:txBody>
                  <a:tcPr marL="5825" marR="5825" marT="5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solidFill>
                            <a:srgbClr val="000000"/>
                          </a:solidFill>
                          <a:effectLst/>
                          <a:latin typeface="Calibri" panose="020F0502020204030204" pitchFamily="34" charset="0"/>
                        </a:rPr>
                        <a:t>$142,071 </a:t>
                      </a:r>
                    </a:p>
                  </a:txBody>
                  <a:tcPr marL="5825" marR="5825" marT="5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solidFill>
                            <a:srgbClr val="000000"/>
                          </a:solidFill>
                          <a:effectLst/>
                          <a:latin typeface="Calibri" panose="020F0502020204030204" pitchFamily="34" charset="0"/>
                        </a:rPr>
                        <a:t>$1,218,100 </a:t>
                      </a:r>
                    </a:p>
                  </a:txBody>
                  <a:tcPr marL="5825" marR="5825" marT="5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solidFill>
                            <a:srgbClr val="000000"/>
                          </a:solidFill>
                          <a:effectLst/>
                          <a:latin typeface="Calibri" panose="020F0502020204030204" pitchFamily="34" charset="0"/>
                        </a:rPr>
                        <a:t>$365,176 </a:t>
                      </a:r>
                    </a:p>
                  </a:txBody>
                  <a:tcPr marL="5825" marR="5825" marT="5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solidFill>
                            <a:srgbClr val="000000"/>
                          </a:solidFill>
                          <a:effectLst/>
                          <a:latin typeface="Calibri" panose="020F0502020204030204" pitchFamily="34" charset="0"/>
                        </a:rPr>
                        <a:t>84.76 </a:t>
                      </a:r>
                    </a:p>
                  </a:txBody>
                  <a:tcPr marL="5825" marR="5825" marT="58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68045201"/>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extLst>
                  <a:ext uri="{0D108BD9-81ED-4DB2-BD59-A6C34878D82A}">
                    <a16:rowId xmlns:a16="http://schemas.microsoft.com/office/drawing/2014/main" val="967076067"/>
                  </a:ext>
                </a:extLst>
              </a:tr>
              <a:tr h="140843">
                <a:tc>
                  <a:txBody>
                    <a:bodyPr/>
                    <a:lstStyle/>
                    <a:p>
                      <a:pPr algn="l" fontAlgn="b"/>
                      <a:r>
                        <a:rPr lang="en-US" sz="700" b="1" i="0" u="none" strike="noStrike">
                          <a:solidFill>
                            <a:srgbClr val="000000"/>
                          </a:solidFill>
                          <a:effectLst/>
                          <a:latin typeface="Calibri" panose="020F0502020204030204" pitchFamily="34" charset="0"/>
                        </a:rPr>
                        <a:t>Other Contractual Services</a:t>
                      </a: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Other Contractual Services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4,494,680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878,084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56,550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2,213,957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1,402,639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68.79 </a:t>
                      </a:r>
                    </a:p>
                  </a:txBody>
                  <a:tcPr marL="5825" marR="5825" marT="5825" marB="0" anchor="b">
                    <a:lnL>
                      <a:noFill/>
                    </a:lnL>
                    <a:lnR>
                      <a:noFill/>
                    </a:lnR>
                    <a:lnT>
                      <a:noFill/>
                    </a:lnT>
                    <a:lnB>
                      <a:noFill/>
                    </a:lnB>
                  </a:tcPr>
                </a:tc>
                <a:extLst>
                  <a:ext uri="{0D108BD9-81ED-4DB2-BD59-A6C34878D82A}">
                    <a16:rowId xmlns:a16="http://schemas.microsoft.com/office/drawing/2014/main" val="1333898046"/>
                  </a:ext>
                </a:extLst>
              </a:tr>
              <a:tr h="140843">
                <a:tc>
                  <a:txBody>
                    <a:bodyPr/>
                    <a:lstStyle/>
                    <a:p>
                      <a:pPr algn="l" fontAlgn="b"/>
                      <a:endParaRPr lang="en-US" sz="700" b="1"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1" i="1" u="none" strike="noStrike">
                          <a:solidFill>
                            <a:srgbClr val="000000"/>
                          </a:solidFill>
                          <a:effectLst/>
                          <a:latin typeface="Calibri" panose="020F0502020204030204" pitchFamily="34" charset="0"/>
                        </a:rPr>
                        <a:t>* Special Education</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1,574,340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365,215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106,008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3,461,670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(2,252,545)</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243.08 </a:t>
                      </a:r>
                    </a:p>
                  </a:txBody>
                  <a:tcPr marL="5825" marR="5825" marT="5825" marB="0" anchor="b">
                    <a:lnL>
                      <a:noFill/>
                    </a:lnL>
                    <a:lnR>
                      <a:noFill/>
                    </a:lnR>
                    <a:lnT>
                      <a:noFill/>
                    </a:lnT>
                    <a:lnB>
                      <a:noFill/>
                    </a:lnB>
                  </a:tcPr>
                </a:tc>
                <a:extLst>
                  <a:ext uri="{0D108BD9-81ED-4DB2-BD59-A6C34878D82A}">
                    <a16:rowId xmlns:a16="http://schemas.microsoft.com/office/drawing/2014/main" val="156162356"/>
                  </a:ext>
                </a:extLst>
              </a:tr>
              <a:tr h="140843">
                <a:tc>
                  <a:txBody>
                    <a:bodyPr/>
                    <a:lstStyle/>
                    <a:p>
                      <a:pPr algn="l" fontAlgn="b"/>
                      <a:endParaRPr lang="en-US" sz="700" b="1"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1" i="1" u="none" strike="noStrike">
                          <a:solidFill>
                            <a:srgbClr val="000000"/>
                          </a:solidFill>
                          <a:effectLst/>
                          <a:latin typeface="Calibri" panose="020F0502020204030204" pitchFamily="34" charset="0"/>
                        </a:rPr>
                        <a:t>*Facilities</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7,245,558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3,002,181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458,191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5,038,591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(795,214)</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110.98 </a:t>
                      </a:r>
                    </a:p>
                  </a:txBody>
                  <a:tcPr marL="5825" marR="5825" marT="5825" marB="0" anchor="b">
                    <a:lnL>
                      <a:noFill/>
                    </a:lnL>
                    <a:lnR>
                      <a:noFill/>
                    </a:lnR>
                    <a:lnT>
                      <a:noFill/>
                    </a:lnT>
                    <a:lnB>
                      <a:noFill/>
                    </a:lnB>
                  </a:tcPr>
                </a:tc>
                <a:extLst>
                  <a:ext uri="{0D108BD9-81ED-4DB2-BD59-A6C34878D82A}">
                    <a16:rowId xmlns:a16="http://schemas.microsoft.com/office/drawing/2014/main" val="3681613500"/>
                  </a:ext>
                </a:extLst>
              </a:tr>
              <a:tr h="140843">
                <a:tc>
                  <a:txBody>
                    <a:bodyPr/>
                    <a:lstStyle/>
                    <a:p>
                      <a:pPr algn="l" fontAlgn="b"/>
                      <a:endParaRPr lang="en-US" sz="700" b="1"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1" i="1" u="none" strike="noStrike">
                          <a:solidFill>
                            <a:srgbClr val="000000"/>
                          </a:solidFill>
                          <a:effectLst/>
                          <a:latin typeface="Calibri" panose="020F0502020204030204" pitchFamily="34" charset="0"/>
                        </a:rPr>
                        <a:t>*IT</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814,344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424,329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47,580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348,208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41,807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94.87 </a:t>
                      </a:r>
                    </a:p>
                  </a:txBody>
                  <a:tcPr marL="5825" marR="5825" marT="5825" marB="0" anchor="b">
                    <a:lnL>
                      <a:noFill/>
                    </a:lnL>
                    <a:lnR>
                      <a:noFill/>
                    </a:lnR>
                    <a:lnT>
                      <a:noFill/>
                    </a:lnT>
                    <a:lnB>
                      <a:noFill/>
                    </a:lnB>
                  </a:tcPr>
                </a:tc>
                <a:extLst>
                  <a:ext uri="{0D108BD9-81ED-4DB2-BD59-A6C34878D82A}">
                    <a16:rowId xmlns:a16="http://schemas.microsoft.com/office/drawing/2014/main" val="3771710815"/>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Legal Services</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400,000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117,246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113,516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279,054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3,700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99.08 </a:t>
                      </a:r>
                    </a:p>
                  </a:txBody>
                  <a:tcPr marL="5825" marR="5825" marT="5825" marB="0" anchor="b">
                    <a:lnL>
                      <a:noFill/>
                    </a:lnL>
                    <a:lnR>
                      <a:noFill/>
                    </a:lnR>
                    <a:lnT>
                      <a:noFill/>
                    </a:lnT>
                    <a:lnB>
                      <a:noFill/>
                    </a:lnB>
                  </a:tcPr>
                </a:tc>
                <a:extLst>
                  <a:ext uri="{0D108BD9-81ED-4DB2-BD59-A6C34878D82A}">
                    <a16:rowId xmlns:a16="http://schemas.microsoft.com/office/drawing/2014/main" val="944030685"/>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Other Purchased Services</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27,500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11,712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28,389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(12,601)</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145.82 </a:t>
                      </a:r>
                    </a:p>
                  </a:txBody>
                  <a:tcPr marL="5825" marR="5825" marT="5825" marB="0" anchor="b">
                    <a:lnL>
                      <a:noFill/>
                    </a:lnL>
                    <a:lnR>
                      <a:noFill/>
                    </a:lnR>
                    <a:lnT>
                      <a:noFill/>
                    </a:lnT>
                    <a:lnB>
                      <a:noFill/>
                    </a:lnB>
                  </a:tcPr>
                </a:tc>
                <a:extLst>
                  <a:ext uri="{0D108BD9-81ED-4DB2-BD59-A6C34878D82A}">
                    <a16:rowId xmlns:a16="http://schemas.microsoft.com/office/drawing/2014/main" val="1118000772"/>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Postage &amp; Freight</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160,500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88,856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335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65,280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6,364 </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96.03 </a:t>
                      </a:r>
                    </a:p>
                  </a:txBody>
                  <a:tcPr marL="5825" marR="5825" marT="5825" marB="0" anchor="b">
                    <a:lnL>
                      <a:noFill/>
                    </a:lnL>
                    <a:lnR>
                      <a:noFill/>
                    </a:lnR>
                    <a:lnT>
                      <a:noFill/>
                    </a:lnT>
                    <a:lnB>
                      <a:noFill/>
                    </a:lnB>
                  </a:tcPr>
                </a:tc>
                <a:extLst>
                  <a:ext uri="{0D108BD9-81ED-4DB2-BD59-A6C34878D82A}">
                    <a16:rowId xmlns:a16="http://schemas.microsoft.com/office/drawing/2014/main" val="2866355135"/>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Claims</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450,000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450,000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0.00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057657"/>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Contingencies</a:t>
                      </a:r>
                    </a:p>
                  </a:txBody>
                  <a:tcPr marL="5825" marR="5825" marT="5825"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 </a:t>
                      </a:r>
                    </a:p>
                  </a:txBody>
                  <a:tcPr marL="5825" marR="5825" marT="58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0.00 </a:t>
                      </a:r>
                    </a:p>
                  </a:txBody>
                  <a:tcPr marL="5825" marR="5825" marT="58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278321"/>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r" fontAlgn="b"/>
                      <a:r>
                        <a:rPr lang="en-US" sz="700" b="1" i="1" u="none" strike="noStrike">
                          <a:solidFill>
                            <a:srgbClr val="000000"/>
                          </a:solidFill>
                          <a:effectLst/>
                          <a:latin typeface="Calibri" panose="020F0502020204030204" pitchFamily="34" charset="0"/>
                        </a:rPr>
                        <a:t>Sub-Total</a:t>
                      </a:r>
                    </a:p>
                  </a:txBody>
                  <a:tcPr marL="5825" marR="5825" marT="5825" marB="0" anchor="b">
                    <a:lnL>
                      <a:noFill/>
                    </a:lnL>
                    <a:lnR>
                      <a:noFill/>
                    </a:lnR>
                    <a:lnT>
                      <a:noFill/>
                    </a:lnT>
                    <a:lnB>
                      <a:noFill/>
                    </a:lnB>
                  </a:tcPr>
                </a:tc>
                <a:tc>
                  <a:txBody>
                    <a:bodyPr/>
                    <a:lstStyle/>
                    <a:p>
                      <a:pPr algn="r" fontAlgn="b"/>
                      <a:r>
                        <a:rPr lang="en-US" sz="700" b="1" i="0" u="none" strike="noStrike">
                          <a:solidFill>
                            <a:srgbClr val="000000"/>
                          </a:solidFill>
                          <a:effectLst/>
                          <a:latin typeface="Calibri" panose="020F0502020204030204" pitchFamily="34" charset="0"/>
                        </a:rPr>
                        <a:t>$15,166,922 </a:t>
                      </a:r>
                    </a:p>
                  </a:txBody>
                  <a:tcPr marL="5825" marR="5825" marT="5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solidFill>
                            <a:srgbClr val="000000"/>
                          </a:solidFill>
                          <a:effectLst/>
                          <a:latin typeface="Calibri" panose="020F0502020204030204" pitchFamily="34" charset="0"/>
                        </a:rPr>
                        <a:t>$4,887,622 </a:t>
                      </a:r>
                    </a:p>
                  </a:txBody>
                  <a:tcPr marL="5825" marR="5825" marT="5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solidFill>
                            <a:srgbClr val="000000"/>
                          </a:solidFill>
                          <a:effectLst/>
                          <a:latin typeface="Calibri" panose="020F0502020204030204" pitchFamily="34" charset="0"/>
                        </a:rPr>
                        <a:t>$782,180 </a:t>
                      </a:r>
                    </a:p>
                  </a:txBody>
                  <a:tcPr marL="5825" marR="5825" marT="5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solidFill>
                            <a:srgbClr val="000000"/>
                          </a:solidFill>
                          <a:effectLst/>
                          <a:latin typeface="Calibri" panose="020F0502020204030204" pitchFamily="34" charset="0"/>
                        </a:rPr>
                        <a:t>$11,435,149 </a:t>
                      </a:r>
                    </a:p>
                  </a:txBody>
                  <a:tcPr marL="5825" marR="5825" marT="5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solidFill>
                            <a:srgbClr val="000000"/>
                          </a:solidFill>
                          <a:effectLst/>
                          <a:latin typeface="Calibri" panose="020F0502020204030204" pitchFamily="34" charset="0"/>
                        </a:rPr>
                        <a:t>($1,155,849)</a:t>
                      </a:r>
                    </a:p>
                  </a:txBody>
                  <a:tcPr marL="5825" marR="5825" marT="5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solidFill>
                            <a:srgbClr val="000000"/>
                          </a:solidFill>
                          <a:effectLst/>
                          <a:latin typeface="Calibri" panose="020F0502020204030204" pitchFamily="34" charset="0"/>
                        </a:rPr>
                        <a:t>107.62 </a:t>
                      </a:r>
                    </a:p>
                  </a:txBody>
                  <a:tcPr marL="5825" marR="5825" marT="58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83419216"/>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extLst>
                  <a:ext uri="{0D108BD9-81ED-4DB2-BD59-A6C34878D82A}">
                    <a16:rowId xmlns:a16="http://schemas.microsoft.com/office/drawing/2014/main" val="2175105677"/>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1" i="0" u="none" strike="noStrike">
                          <a:solidFill>
                            <a:srgbClr val="000000"/>
                          </a:solidFill>
                          <a:effectLst/>
                          <a:latin typeface="Calibri" panose="020F0502020204030204" pitchFamily="34" charset="0"/>
                        </a:rPr>
                        <a:t>Supplies &amp; Services Sub-Total</a:t>
                      </a:r>
                    </a:p>
                  </a:txBody>
                  <a:tcPr marL="5825" marR="5825" marT="5825" marB="0" anchor="b">
                    <a:lnL>
                      <a:noFill/>
                    </a:lnL>
                    <a:lnR>
                      <a:noFill/>
                    </a:lnR>
                    <a:lnT>
                      <a:noFill/>
                    </a:lnT>
                    <a:lnB>
                      <a:noFill/>
                    </a:lnB>
                  </a:tcPr>
                </a:tc>
                <a:tc>
                  <a:txBody>
                    <a:bodyPr/>
                    <a:lstStyle/>
                    <a:p>
                      <a:pPr algn="r" fontAlgn="b"/>
                      <a:r>
                        <a:rPr lang="en-US" sz="700" b="1" i="0" u="none" strike="noStrike">
                          <a:solidFill>
                            <a:srgbClr val="000000"/>
                          </a:solidFill>
                          <a:effectLst/>
                          <a:latin typeface="Calibri" panose="020F0502020204030204" pitchFamily="34" charset="0"/>
                        </a:rPr>
                        <a:t>$84,076,093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alibri" panose="020F0502020204030204" pitchFamily="34" charset="0"/>
                        </a:rPr>
                        <a:t>$20,704,165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alibri" panose="020F0502020204030204" pitchFamily="34" charset="0"/>
                        </a:rPr>
                        <a:t>$1,283,016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alibri" panose="020F0502020204030204" pitchFamily="34" charset="0"/>
                        </a:rPr>
                        <a:t>$78,691,999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alibri" panose="020F0502020204030204" pitchFamily="34" charset="0"/>
                        </a:rPr>
                        <a:t>($15,320,071)</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alibri" panose="020F0502020204030204" pitchFamily="34" charset="0"/>
                        </a:rPr>
                        <a:t>118.22 </a:t>
                      </a:r>
                    </a:p>
                  </a:txBody>
                  <a:tcPr marL="5825" marR="5825" marT="58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913882"/>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33092"/>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r>
                        <a:rPr lang="en-US" sz="700" b="1" i="0" u="none" strike="noStrike">
                          <a:solidFill>
                            <a:srgbClr val="000000"/>
                          </a:solidFill>
                          <a:effectLst/>
                          <a:latin typeface="Calibri" panose="020F0502020204030204" pitchFamily="34" charset="0"/>
                        </a:rPr>
                        <a:t>Combined Total</a:t>
                      </a:r>
                    </a:p>
                  </a:txBody>
                  <a:tcPr marL="5825" marR="5825" marT="5825" marB="0" anchor="b">
                    <a:lnL>
                      <a:noFill/>
                    </a:lnL>
                    <a:lnR>
                      <a:noFill/>
                    </a:lnR>
                    <a:lnT>
                      <a:noFill/>
                    </a:lnT>
                    <a:lnB>
                      <a:noFill/>
                    </a:lnB>
                  </a:tcPr>
                </a:tc>
                <a:tc>
                  <a:txBody>
                    <a:bodyPr/>
                    <a:lstStyle/>
                    <a:p>
                      <a:pPr algn="r" fontAlgn="b"/>
                      <a:r>
                        <a:rPr lang="en-US" sz="700" b="1" i="0" u="none" strike="noStrike">
                          <a:solidFill>
                            <a:srgbClr val="000000"/>
                          </a:solidFill>
                          <a:effectLst/>
                          <a:latin typeface="Calibri" panose="020F0502020204030204" pitchFamily="34" charset="0"/>
                        </a:rPr>
                        <a:t>$203,263,784 </a:t>
                      </a:r>
                    </a:p>
                  </a:txBody>
                  <a:tcPr marL="5825" marR="5825" marT="58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alibri" panose="020F0502020204030204" pitchFamily="34" charset="0"/>
                        </a:rPr>
                        <a:t>$71,687,766 </a:t>
                      </a:r>
                    </a:p>
                  </a:txBody>
                  <a:tcPr marL="5825" marR="5825" marT="58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alibri" panose="020F0502020204030204" pitchFamily="34" charset="0"/>
                        </a:rPr>
                        <a:t>$12,018,260 </a:t>
                      </a:r>
                    </a:p>
                  </a:txBody>
                  <a:tcPr marL="5825" marR="5825" marT="58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alibri" panose="020F0502020204030204" pitchFamily="34" charset="0"/>
                        </a:rPr>
                        <a:t>$78,941,444 </a:t>
                      </a:r>
                    </a:p>
                  </a:txBody>
                  <a:tcPr marL="5825" marR="5825" marT="58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alibri" panose="020F0502020204030204" pitchFamily="34" charset="0"/>
                        </a:rPr>
                        <a:t>$52,634,574 </a:t>
                      </a:r>
                    </a:p>
                  </a:txBody>
                  <a:tcPr marL="5825" marR="5825" marT="58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74.11 </a:t>
                      </a:r>
                    </a:p>
                  </a:txBody>
                  <a:tcPr marL="5825" marR="5825" marT="58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73401195"/>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69690364"/>
                  </a:ext>
                </a:extLst>
              </a:tr>
              <a:tr h="140843">
                <a:tc gridSpan="2">
                  <a:txBody>
                    <a:bodyPr/>
                    <a:lstStyle/>
                    <a:p>
                      <a:pPr algn="l" fontAlgn="b"/>
                      <a:r>
                        <a:rPr lang="en-US" sz="700" b="1" i="1" u="none" strike="noStrike">
                          <a:solidFill>
                            <a:srgbClr val="000000"/>
                          </a:solidFill>
                          <a:effectLst/>
                          <a:latin typeface="Calibri" panose="020F0502020204030204" pitchFamily="34" charset="0"/>
                        </a:rPr>
                        <a:t>* Breakout of Other Contractual Services by Department</a:t>
                      </a:r>
                    </a:p>
                  </a:txBody>
                  <a:tcPr marL="5825" marR="5825" marT="5825" marB="0"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extLst>
                  <a:ext uri="{0D108BD9-81ED-4DB2-BD59-A6C34878D82A}">
                    <a16:rowId xmlns:a16="http://schemas.microsoft.com/office/drawing/2014/main" val="2005768495"/>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extLst>
                  <a:ext uri="{0D108BD9-81ED-4DB2-BD59-A6C34878D82A}">
                    <a16:rowId xmlns:a16="http://schemas.microsoft.com/office/drawing/2014/main" val="3912153225"/>
                  </a:ext>
                </a:extLst>
              </a:tr>
              <a:tr h="140843">
                <a:tc gridSpan="8">
                  <a:txBody>
                    <a:bodyPr/>
                    <a:lstStyle/>
                    <a:p>
                      <a:pPr algn="ctr" fontAlgn="b"/>
                      <a:r>
                        <a:rPr lang="en-US" sz="700" b="1" i="1" u="none" strike="noStrike">
                          <a:solidFill>
                            <a:srgbClr val="FF0000"/>
                          </a:solidFill>
                          <a:effectLst/>
                          <a:latin typeface="Calibri" panose="020F0502020204030204" pitchFamily="34" charset="0"/>
                        </a:rPr>
                        <a:t>Reporting For Information Purposes Only  -  MTD Actuals for the Month referenced above.</a:t>
                      </a:r>
                    </a:p>
                  </a:txBody>
                  <a:tcPr marL="5825" marR="5825" marT="58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452796"/>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extLst>
                  <a:ext uri="{0D108BD9-81ED-4DB2-BD59-A6C34878D82A}">
                    <a16:rowId xmlns:a16="http://schemas.microsoft.com/office/drawing/2014/main" val="994866512"/>
                  </a:ext>
                </a:extLst>
              </a:tr>
              <a:tr h="140843">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825" marR="5825" marT="5825"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825" marR="5825" marT="5825" marB="0" anchor="b">
                    <a:lnL>
                      <a:noFill/>
                    </a:lnL>
                    <a:lnR>
                      <a:noFill/>
                    </a:lnR>
                    <a:lnT>
                      <a:noFill/>
                    </a:lnT>
                    <a:lnB>
                      <a:noFill/>
                    </a:lnB>
                  </a:tcPr>
                </a:tc>
                <a:extLst>
                  <a:ext uri="{0D108BD9-81ED-4DB2-BD59-A6C34878D82A}">
                    <a16:rowId xmlns:a16="http://schemas.microsoft.com/office/drawing/2014/main" val="195121685"/>
                  </a:ext>
                </a:extLst>
              </a:tr>
            </a:tbl>
          </a:graphicData>
        </a:graphic>
      </p:graphicFrame>
    </p:spTree>
    <p:extLst>
      <p:ext uri="{BB962C8B-B14F-4D97-AF65-F5344CB8AC3E}">
        <p14:creationId xmlns:p14="http://schemas.microsoft.com/office/powerpoint/2010/main" val="862599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rPr>
              <a:t>Changes from the previous report</a:t>
            </a: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EC49E4-490B-3448-ABB7-1E001E8E0F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341745" y="989215"/>
            <a:ext cx="8545080"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Salaries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Based on current spending certified salary lines will be supported by reimbursement sources as well as savings with vacancies.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Overtime budget for custodians and security due to staff shortages and summer cleaning. ESSER funds </a:t>
            </a:r>
            <a:r>
              <a:rPr lang="en-US" dirty="0">
                <a:solidFill>
                  <a:prstClr val="black"/>
                </a:solidFill>
                <a:latin typeface="Calibri"/>
              </a:rPr>
              <a:t>will be</a:t>
            </a:r>
            <a:r>
              <a:rPr kumimoji="0" lang="en-US" sz="1800" b="0" i="0" u="none" strike="noStrike" kern="1200" cap="none" spc="0" normalizeH="0" baseline="0" noProof="0" dirty="0">
                <a:ln>
                  <a:noFill/>
                </a:ln>
                <a:solidFill>
                  <a:prstClr val="black"/>
                </a:solidFill>
                <a:effectLst/>
                <a:uLnTx/>
                <a:uFillTx/>
                <a:latin typeface="Calibri"/>
                <a:ea typeface="+mn-ea"/>
                <a:cs typeface="+mn-cs"/>
              </a:rPr>
              <a:t> used to support most of the overtime costs for security and custodial needs as we await vacancies to be filled.  We are currently meeting with department heads to develop a plan to reduce costs.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dirty="0">
                <a:solidFill>
                  <a:prstClr val="black"/>
                </a:solidFill>
                <a:latin typeface="Calibri"/>
              </a:rPr>
              <a:t>The revenue for Interdistrict will not equal the projected costs for 2023-24 due to staff raises and increasing costs.  Under enrollment of suburban students is also a factor.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Non Personnel</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Schools have received ESSER funds to cover instructional supply needs including technology and enrichment activities/field trips.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will continue to monitor and collect tuition fees and reimbursements to support the needs of tuition and transportation.</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will continue to monitor changes in utility</a:t>
            </a:r>
            <a:r>
              <a:rPr kumimoji="0" lang="en-US" sz="1800" b="0" i="0" u="none" strike="noStrike" kern="1200" cap="none" spc="0" normalizeH="0" noProof="0" dirty="0">
                <a:ln>
                  <a:noFill/>
                </a:ln>
                <a:solidFill>
                  <a:prstClr val="black"/>
                </a:solidFill>
                <a:effectLst/>
                <a:uLnTx/>
                <a:uFillTx/>
                <a:latin typeface="Calibri"/>
                <a:ea typeface="+mn-ea"/>
                <a:cs typeface="+mn-cs"/>
              </a:rPr>
              <a:t> costs. </a:t>
            </a:r>
            <a:r>
              <a:rPr kumimoji="0" lang="en-US" sz="1800" b="0" i="0" u="none" strike="noStrike" kern="1200" cap="none" spc="0" normalizeH="0" baseline="0" noProof="0" dirty="0">
                <a:ln>
                  <a:noFill/>
                </a:ln>
                <a:solidFill>
                  <a:prstClr val="black"/>
                </a:solidFill>
                <a:effectLst/>
                <a:uLnTx/>
                <a:uFillTx/>
                <a:latin typeface="Calibri"/>
                <a:ea typeface="+mn-ea"/>
                <a:cs typeface="+mn-cs"/>
              </a:rPr>
              <a:t>We monitor each month to compare projection with actual costs and adjust our projections accordingly.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078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Mitigation Efforts		</a:t>
            </a: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12</a:t>
            </a:fld>
            <a:endParaRPr lang="en-US" dirty="0"/>
          </a:p>
        </p:txBody>
      </p:sp>
      <p:sp>
        <p:nvSpPr>
          <p:cNvPr id="6" name="TextBox 5"/>
          <p:cNvSpPr txBox="1"/>
          <p:nvPr/>
        </p:nvSpPr>
        <p:spPr>
          <a:xfrm>
            <a:off x="341745" y="989215"/>
            <a:ext cx="8545080" cy="7571303"/>
          </a:xfrm>
          <a:prstGeom prst="rect">
            <a:avLst/>
          </a:prstGeom>
          <a:noFill/>
        </p:spPr>
        <p:txBody>
          <a:bodyPr wrap="square" rtlCol="0">
            <a:spAutoFit/>
          </a:bodyPr>
          <a:lstStyle/>
          <a:p>
            <a:endParaRPr lang="en-US" b="1" dirty="0"/>
          </a:p>
          <a:p>
            <a:r>
              <a:rPr lang="en-US" b="1" dirty="0"/>
              <a:t>While we will use many of the mitigation strategies utilized last year such as </a:t>
            </a:r>
          </a:p>
          <a:p>
            <a:pPr marL="285750" indent="-285750">
              <a:buFont typeface="Arial" panose="020B0604020202020204" pitchFamily="34" charset="0"/>
              <a:buChar char="•"/>
            </a:pPr>
            <a:r>
              <a:rPr lang="en-US" b="1" dirty="0"/>
              <a:t>reprogram unspent grant funds to cover needs where applicable</a:t>
            </a:r>
          </a:p>
          <a:p>
            <a:pPr marL="285750" indent="-285750">
              <a:buFont typeface="Arial" panose="020B0604020202020204" pitchFamily="34" charset="0"/>
              <a:buChar char="•"/>
            </a:pPr>
            <a:r>
              <a:rPr lang="en-US" b="1" dirty="0"/>
              <a:t>continue to review request to hire ensuring that the new hire is coming at a appropriate salary based on experience and looking at individual building needs</a:t>
            </a:r>
          </a:p>
          <a:p>
            <a:pPr marL="285750" indent="-285750">
              <a:buFont typeface="Arial" panose="020B0604020202020204" pitchFamily="34" charset="0"/>
              <a:buChar char="•"/>
            </a:pPr>
            <a:r>
              <a:rPr lang="en-US" b="1" dirty="0"/>
              <a:t>continue to monitor and request that all new grant applications that allow Indirect Costs to be included in the application</a:t>
            </a:r>
          </a:p>
          <a:p>
            <a:pPr marL="285750" indent="-285750">
              <a:buFont typeface="Arial" panose="020B0604020202020204" pitchFamily="34" charset="0"/>
              <a:buChar char="•"/>
            </a:pPr>
            <a:r>
              <a:rPr lang="en-US" b="1" dirty="0"/>
              <a:t>Continue the work of surveying comparable districts to determine if our tuition reimbursement rates are in line and review need for rate increase for the upcoming year</a:t>
            </a:r>
          </a:p>
          <a:p>
            <a:pPr marL="285750" indent="-285750">
              <a:buFont typeface="Arial" panose="020B0604020202020204" pitchFamily="34" charset="0"/>
              <a:buChar char="•"/>
            </a:pPr>
            <a:r>
              <a:rPr lang="en-US" b="1" dirty="0"/>
              <a:t>Continue to utilize approved ARP ESSER funds to cover costs through an extension</a:t>
            </a:r>
          </a:p>
          <a:p>
            <a:pPr marL="742950" lvl="1" indent="-285750">
              <a:buFont typeface="Arial" panose="020B0604020202020204" pitchFamily="34" charset="0"/>
              <a:buChar char="•"/>
            </a:pPr>
            <a:r>
              <a:rPr lang="en-US" b="1" dirty="0"/>
              <a:t>Para’s working as substitutes</a:t>
            </a:r>
          </a:p>
          <a:p>
            <a:pPr marL="742950" lvl="1" indent="-285750">
              <a:buFont typeface="Arial" panose="020B0604020202020204" pitchFamily="34" charset="0"/>
              <a:buChar char="•"/>
            </a:pPr>
            <a:r>
              <a:rPr lang="en-US" b="1" dirty="0"/>
              <a:t>Bus Monitors</a:t>
            </a:r>
          </a:p>
          <a:p>
            <a:pPr marL="742950" lvl="1" indent="-285750">
              <a:buFont typeface="Arial" panose="020B0604020202020204" pitchFamily="34" charset="0"/>
              <a:buChar char="•"/>
            </a:pPr>
            <a:r>
              <a:rPr lang="en-US" b="1" dirty="0"/>
              <a:t>Extra cleaning costs due to Covid (Buses &amp; Buildings)</a:t>
            </a:r>
          </a:p>
          <a:p>
            <a:pPr marL="742950" lvl="1" indent="-285750">
              <a:buFont typeface="Arial" panose="020B0604020202020204" pitchFamily="34" charset="0"/>
              <a:buChar char="•"/>
            </a:pPr>
            <a:r>
              <a:rPr lang="en-US" b="1" dirty="0"/>
              <a:t>Custodial and Security Overtime due to Covid related instances</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a:p>
            <a:pPr lvl="1"/>
            <a:endParaRPr lang="en-US" b="1" dirty="0"/>
          </a:p>
          <a:p>
            <a:pPr marL="285750" indent="-285750">
              <a:buFont typeface="Arial" panose="020B0604020202020204" pitchFamily="34" charset="0"/>
              <a:buChar char="•"/>
            </a:pPr>
            <a:endParaRPr lang="en-US" b="1" dirty="0"/>
          </a:p>
          <a:p>
            <a:endParaRPr lang="en-US" dirty="0"/>
          </a:p>
          <a:p>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p:txBody>
      </p:sp>
    </p:spTree>
    <p:extLst>
      <p:ext uri="{BB962C8B-B14F-4D97-AF65-F5344CB8AC3E}">
        <p14:creationId xmlns:p14="http://schemas.microsoft.com/office/powerpoint/2010/main" val="306102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Mitigation Efforts	(continued)	</a:t>
            </a: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13</a:t>
            </a:fld>
            <a:endParaRPr lang="en-US" dirty="0"/>
          </a:p>
        </p:txBody>
      </p:sp>
      <p:sp>
        <p:nvSpPr>
          <p:cNvPr id="6" name="TextBox 5"/>
          <p:cNvSpPr txBox="1"/>
          <p:nvPr/>
        </p:nvSpPr>
        <p:spPr>
          <a:xfrm>
            <a:off x="341745" y="989215"/>
            <a:ext cx="8545080" cy="7571303"/>
          </a:xfrm>
          <a:prstGeom prst="rect">
            <a:avLst/>
          </a:prstGeom>
          <a:noFill/>
        </p:spPr>
        <p:txBody>
          <a:bodyPr wrap="square" rtlCol="0">
            <a:spAutoFit/>
          </a:bodyPr>
          <a:lstStyle/>
          <a:p>
            <a:endParaRPr lang="en-US" b="1" dirty="0"/>
          </a:p>
          <a:p>
            <a:pPr lvl="1"/>
            <a:r>
              <a:rPr lang="en-US" b="1" dirty="0"/>
              <a:t>We continue to take a look at all expenses and budget lines to see where we can make further cuts that do not affect the students as well as exploring other sources of non restrictive revenue. </a:t>
            </a:r>
          </a:p>
          <a:p>
            <a:pPr lvl="1"/>
            <a:r>
              <a:rPr lang="en-US" b="1" dirty="0"/>
              <a:t>   </a:t>
            </a:r>
          </a:p>
          <a:p>
            <a:pPr lvl="1"/>
            <a:r>
              <a:rPr lang="en-US" b="1" dirty="0"/>
              <a:t>As remaining ARP ESSER funds will sunset in September of 2024 we need to look at programs and resources and make the hard decisions this fiscal year so we will continue the work identified and are looking at </a:t>
            </a:r>
          </a:p>
          <a:p>
            <a:pPr lvl="1"/>
            <a:endParaRPr lang="en-US" b="1" dirty="0"/>
          </a:p>
          <a:p>
            <a:pPr marL="742950" lvl="1" indent="-285750">
              <a:buFont typeface="Arial" panose="020B0604020202020204" pitchFamily="34" charset="0"/>
              <a:buChar char="•"/>
            </a:pPr>
            <a:r>
              <a:rPr lang="en-US" b="1" dirty="0"/>
              <a:t>Building usage and overtime costs </a:t>
            </a:r>
          </a:p>
          <a:p>
            <a:pPr marL="742950" lvl="1" indent="-285750">
              <a:buFont typeface="Arial" panose="020B0604020202020204" pitchFamily="34" charset="0"/>
              <a:buChar char="•"/>
            </a:pPr>
            <a:r>
              <a:rPr lang="en-US" b="1" dirty="0" smtClean="0"/>
              <a:t>Review </a:t>
            </a:r>
            <a:r>
              <a:rPr lang="en-US" b="1" dirty="0"/>
              <a:t>enrollment numbers and class size</a:t>
            </a:r>
          </a:p>
          <a:p>
            <a:pPr marL="742950" lvl="1" indent="-285750">
              <a:buFont typeface="Arial" panose="020B0604020202020204" pitchFamily="34" charset="0"/>
              <a:buChar char="•"/>
            </a:pPr>
            <a:r>
              <a:rPr lang="en-US" b="1" dirty="0"/>
              <a:t>Roll back on Summer School and Bussing</a:t>
            </a:r>
          </a:p>
          <a:p>
            <a:pPr marL="742950" lvl="1" indent="-285750">
              <a:buFont typeface="Arial" panose="020B0604020202020204" pitchFamily="34" charset="0"/>
              <a:buChar char="•"/>
            </a:pPr>
            <a:r>
              <a:rPr lang="en-US" b="1" dirty="0"/>
              <a:t>Part Time (non classroom)</a:t>
            </a:r>
          </a:p>
          <a:p>
            <a:pPr marL="742950" lvl="1" indent="-285750">
              <a:buFont typeface="Arial" panose="020B0604020202020204" pitchFamily="34" charset="0"/>
              <a:buChar char="•"/>
            </a:pPr>
            <a:r>
              <a:rPr lang="en-US" b="1" dirty="0"/>
              <a:t>Increasing enrollment at Interdistrict </a:t>
            </a:r>
            <a:r>
              <a:rPr lang="en-US" b="1" dirty="0" smtClean="0"/>
              <a:t>Schools (enrollment down by 85 students resulting in revenue loss)</a:t>
            </a:r>
            <a:endParaRPr lang="en-US" b="1" dirty="0"/>
          </a:p>
          <a:p>
            <a:pPr lvl="1"/>
            <a:endParaRPr lang="en-US" b="1" dirty="0"/>
          </a:p>
          <a:p>
            <a:pPr lvl="1"/>
            <a:endParaRPr lang="en-US" b="1" dirty="0"/>
          </a:p>
          <a:p>
            <a:pPr lvl="1"/>
            <a:endParaRPr lang="en-US" b="1" dirty="0"/>
          </a:p>
          <a:p>
            <a:pPr lvl="1"/>
            <a:endParaRPr lang="en-US" b="1" dirty="0"/>
          </a:p>
          <a:p>
            <a:pPr marL="285750" indent="-285750">
              <a:buFont typeface="Arial" panose="020B0604020202020204" pitchFamily="34" charset="0"/>
              <a:buChar char="•"/>
            </a:pPr>
            <a:endParaRPr lang="en-US" b="1" dirty="0"/>
          </a:p>
          <a:p>
            <a:endParaRPr lang="en-US" dirty="0"/>
          </a:p>
          <a:p>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p:txBody>
      </p:sp>
    </p:spTree>
    <p:extLst>
      <p:ext uri="{BB962C8B-B14F-4D97-AF65-F5344CB8AC3E}">
        <p14:creationId xmlns:p14="http://schemas.microsoft.com/office/powerpoint/2010/main" val="173573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Unknowns which may add additional costs 		</a:t>
            </a:r>
          </a:p>
        </p:txBody>
      </p:sp>
      <p:pic>
        <p:nvPicPr>
          <p:cNvPr id="204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14</a:t>
            </a:fld>
            <a:endParaRPr lang="en-US" dirty="0"/>
          </a:p>
        </p:txBody>
      </p:sp>
      <p:sp>
        <p:nvSpPr>
          <p:cNvPr id="6" name="TextBox 5"/>
          <p:cNvSpPr txBox="1"/>
          <p:nvPr/>
        </p:nvSpPr>
        <p:spPr>
          <a:xfrm>
            <a:off x="425720" y="1001923"/>
            <a:ext cx="8545080" cy="5355312"/>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en-US" sz="2000" b="1" dirty="0"/>
              <a:t>Utility (Gas, Oil, Electric)</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Unemployment Costs(Quarterly)</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Retirement payout costs(June 2024)</a:t>
            </a:r>
          </a:p>
          <a:p>
            <a:endParaRPr lang="en-US" sz="2000" b="1" dirty="0"/>
          </a:p>
          <a:p>
            <a:pPr marL="285750" indent="-285750">
              <a:buFont typeface="Arial" panose="020B0604020202020204" pitchFamily="34" charset="0"/>
              <a:buChar char="•"/>
            </a:pPr>
            <a:r>
              <a:rPr lang="en-US" sz="2000" b="1" dirty="0"/>
              <a:t>Increases due to negotiated and pending union contracts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Snow removal costs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Litigation Costs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smtClean="0"/>
              <a:t>Emergencies</a:t>
            </a:r>
          </a:p>
          <a:p>
            <a:endParaRPr lang="en-US" b="1" dirty="0"/>
          </a:p>
          <a:p>
            <a:pPr marL="285750" indent="-285750">
              <a:buFont typeface="Arial" panose="020B0604020202020204" pitchFamily="34" charset="0"/>
              <a:buChar char="•"/>
            </a:pPr>
            <a:r>
              <a:rPr lang="en-US" sz="1400" b="1" i="1" dirty="0"/>
              <a:t>Keep in mind that the current budget reports are based year to date expenses and represent a snapshot in time.  We also use historical data, current encumbrances and items within our control(known to us during the reporting period). We monitor closely and will continue to make changes as issues arise</a:t>
            </a:r>
            <a:r>
              <a:rPr lang="en-US" b="1" i="1" dirty="0"/>
              <a:t>.</a:t>
            </a:r>
          </a:p>
        </p:txBody>
      </p:sp>
    </p:spTree>
    <p:extLst>
      <p:ext uri="{BB962C8B-B14F-4D97-AF65-F5344CB8AC3E}">
        <p14:creationId xmlns:p14="http://schemas.microsoft.com/office/powerpoint/2010/main" val="1988209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EC49E4-490B-3448-ABB7-1E001E8E0F8E}" type="slidenum">
              <a:rPr lang="en-US" smtClean="0"/>
              <a:t>15</a:t>
            </a:fld>
            <a:endParaRPr lang="en-US" dirty="0"/>
          </a:p>
        </p:txBody>
      </p:sp>
      <p:sp>
        <p:nvSpPr>
          <p:cNvPr id="3"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Special Funds</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82615" y="2369623"/>
            <a:ext cx="5820508" cy="2062103"/>
          </a:xfrm>
          <a:prstGeom prst="rect">
            <a:avLst/>
          </a:prstGeom>
        </p:spPr>
        <p:txBody>
          <a:bodyPr wrap="square">
            <a:spAutoFit/>
          </a:bodyPr>
          <a:lstStyle/>
          <a:p>
            <a:pPr algn="ctr">
              <a:defRPr/>
            </a:pPr>
            <a:r>
              <a:rPr lang="en-US" sz="3200" b="1" dirty="0">
                <a:latin typeface="Times New Roman" panose="02020603050405020304" pitchFamily="18" charset="0"/>
                <a:cs typeface="Times New Roman" panose="02020603050405020304" pitchFamily="18" charset="0"/>
              </a:rPr>
              <a:t>Financial Report – Grants December 31, 2023</a:t>
            </a:r>
          </a:p>
          <a:p>
            <a:pPr algn="ctr">
              <a:defRPr/>
            </a:pPr>
            <a:endParaRPr lang="en-US" sz="3200" b="1" dirty="0">
              <a:latin typeface="Times New Roman" panose="02020603050405020304" pitchFamily="18" charset="0"/>
              <a:cs typeface="Times New Roman" panose="02020603050405020304" pitchFamily="18" charset="0"/>
            </a:endParaRPr>
          </a:p>
          <a:p>
            <a:pPr algn="ctr">
              <a:defRPr/>
            </a:pP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83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480698"/>
            <a:ext cx="2133600" cy="240777"/>
          </a:xfrm>
        </p:spPr>
        <p:txBody>
          <a:bodyPr/>
          <a:lstStyle/>
          <a:p>
            <a:fld id="{37EC49E4-490B-3448-ABB7-1E001E8E0F8E}" type="slidenum">
              <a:rPr lang="en-US" smtClean="0"/>
              <a:t>16</a:t>
            </a:fld>
            <a:endParaRPr lang="en-US" dirty="0"/>
          </a:p>
        </p:txBody>
      </p:sp>
      <p:sp>
        <p:nvSpPr>
          <p:cNvPr id="3" name="Title 1"/>
          <p:cNvSpPr txBox="1">
            <a:spLocks/>
          </p:cNvSpPr>
          <p:nvPr/>
        </p:nvSpPr>
        <p:spPr bwMode="auto">
          <a:xfrm>
            <a:off x="219076" y="317333"/>
            <a:ext cx="6835775" cy="41951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Monthly Financial Report – Grants</a:t>
            </a:r>
          </a:p>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8"/>
          <p:cNvGraphicFramePr>
            <a:graphicFrameLocks noChangeAspect="1"/>
          </p:cNvGraphicFramePr>
          <p:nvPr>
            <p:extLst>
              <p:ext uri="{D42A27DB-BD31-4B8C-83A1-F6EECF244321}">
                <p14:modId xmlns:p14="http://schemas.microsoft.com/office/powerpoint/2010/main" val="3143881316"/>
              </p:ext>
            </p:extLst>
          </p:nvPr>
        </p:nvGraphicFramePr>
        <p:xfrm>
          <a:off x="337351" y="967666"/>
          <a:ext cx="7794595" cy="5513032"/>
        </p:xfrm>
        <a:graphic>
          <a:graphicData uri="http://schemas.openxmlformats.org/presentationml/2006/ole">
            <mc:AlternateContent xmlns:mc="http://schemas.openxmlformats.org/markup-compatibility/2006">
              <mc:Choice xmlns:v="urn:schemas-microsoft-com:vml" Requires="v">
                <p:oleObj spid="_x0000_s14350" name="Worksheet" r:id="rId5" imgW="9915471" imgH="6105455" progId="Excel.Sheet.12">
                  <p:embed/>
                </p:oleObj>
              </mc:Choice>
              <mc:Fallback>
                <p:oleObj name="Worksheet" r:id="rId5" imgW="9915471" imgH="6105455" progId="Excel.Sheet.12">
                  <p:embed/>
                  <p:pic>
                    <p:nvPicPr>
                      <p:cNvPr id="0" name=""/>
                      <p:cNvPicPr/>
                      <p:nvPr/>
                    </p:nvPicPr>
                    <p:blipFill>
                      <a:blip r:embed="rId6"/>
                      <a:stretch>
                        <a:fillRect/>
                      </a:stretch>
                    </p:blipFill>
                    <p:spPr>
                      <a:xfrm>
                        <a:off x="337351" y="967666"/>
                        <a:ext cx="7794595" cy="5513032"/>
                      </a:xfrm>
                      <a:prstGeom prst="rect">
                        <a:avLst/>
                      </a:prstGeom>
                    </p:spPr>
                  </p:pic>
                </p:oleObj>
              </mc:Fallback>
            </mc:AlternateContent>
          </a:graphicData>
        </a:graphic>
      </p:graphicFrame>
    </p:spTree>
    <p:extLst>
      <p:ext uri="{BB962C8B-B14F-4D97-AF65-F5344CB8AC3E}">
        <p14:creationId xmlns:p14="http://schemas.microsoft.com/office/powerpoint/2010/main" val="64597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480698"/>
            <a:ext cx="2133600" cy="240777"/>
          </a:xfrm>
        </p:spPr>
        <p:txBody>
          <a:bodyPr/>
          <a:lstStyle/>
          <a:p>
            <a:fld id="{37EC49E4-490B-3448-ABB7-1E001E8E0F8E}" type="slidenum">
              <a:rPr lang="en-US" smtClean="0"/>
              <a:t>17</a:t>
            </a:fld>
            <a:endParaRPr lang="en-US" dirty="0"/>
          </a:p>
        </p:txBody>
      </p:sp>
      <p:sp>
        <p:nvSpPr>
          <p:cNvPr id="3" name="Title 1"/>
          <p:cNvSpPr txBox="1">
            <a:spLocks/>
          </p:cNvSpPr>
          <p:nvPr/>
        </p:nvSpPr>
        <p:spPr bwMode="auto">
          <a:xfrm>
            <a:off x="219076" y="317333"/>
            <a:ext cx="6835775" cy="41951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Monthly Financial Report – Grants</a:t>
            </a:r>
          </a:p>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682318" y="785234"/>
            <a:ext cx="4993689" cy="338554"/>
          </a:xfrm>
          <a:prstGeom prst="rect">
            <a:avLst/>
          </a:prstGeom>
        </p:spPr>
        <p:txBody>
          <a:bodyPr wrap="square">
            <a:spAutoFit/>
          </a:bodyPr>
          <a:lstStyle/>
          <a:p>
            <a:pPr lvl="0" defTabSz="914400"/>
            <a:r>
              <a:rPr lang="en-US" sz="1600" b="1" kern="0" dirty="0">
                <a:solidFill>
                  <a:prstClr val="black"/>
                </a:solidFill>
              </a:rPr>
              <a:t>2023-24 GRANT FUNDED EXPENDITURES BY CATEGORY </a:t>
            </a:r>
          </a:p>
        </p:txBody>
      </p:sp>
      <p:graphicFrame>
        <p:nvGraphicFramePr>
          <p:cNvPr id="6" name="Object 5"/>
          <p:cNvGraphicFramePr>
            <a:graphicFrameLocks noChangeAspect="1"/>
          </p:cNvGraphicFramePr>
          <p:nvPr>
            <p:extLst>
              <p:ext uri="{D42A27DB-BD31-4B8C-83A1-F6EECF244321}">
                <p14:modId xmlns:p14="http://schemas.microsoft.com/office/powerpoint/2010/main" val="1081869310"/>
              </p:ext>
            </p:extLst>
          </p:nvPr>
        </p:nvGraphicFramePr>
        <p:xfrm>
          <a:off x="325444" y="1334951"/>
          <a:ext cx="8361355" cy="4934583"/>
        </p:xfrm>
        <a:graphic>
          <a:graphicData uri="http://schemas.openxmlformats.org/presentationml/2006/ole">
            <mc:AlternateContent xmlns:mc="http://schemas.openxmlformats.org/markup-compatibility/2006">
              <mc:Choice xmlns:v="urn:schemas-microsoft-com:vml" Requires="v">
                <p:oleObj spid="_x0000_s15365" name="Worksheet" r:id="rId5" imgW="6610199" imgH="3057544" progId="Excel.Sheet.12">
                  <p:embed/>
                </p:oleObj>
              </mc:Choice>
              <mc:Fallback>
                <p:oleObj name="Worksheet" r:id="rId5" imgW="6610199" imgH="3057544" progId="Excel.Sheet.12">
                  <p:embed/>
                  <p:pic>
                    <p:nvPicPr>
                      <p:cNvPr id="0" name=""/>
                      <p:cNvPicPr/>
                      <p:nvPr/>
                    </p:nvPicPr>
                    <p:blipFill>
                      <a:blip r:embed="rId6"/>
                      <a:stretch>
                        <a:fillRect/>
                      </a:stretch>
                    </p:blipFill>
                    <p:spPr>
                      <a:xfrm>
                        <a:off x="325444" y="1334951"/>
                        <a:ext cx="8361355" cy="4934583"/>
                      </a:xfrm>
                      <a:prstGeom prst="rect">
                        <a:avLst/>
                      </a:prstGeom>
                    </p:spPr>
                  </p:pic>
                </p:oleObj>
              </mc:Fallback>
            </mc:AlternateContent>
          </a:graphicData>
        </a:graphic>
      </p:graphicFrame>
    </p:spTree>
    <p:extLst>
      <p:ext uri="{BB962C8B-B14F-4D97-AF65-F5344CB8AC3E}">
        <p14:creationId xmlns:p14="http://schemas.microsoft.com/office/powerpoint/2010/main" val="2330773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938" y="1183358"/>
            <a:ext cx="8622567" cy="4525963"/>
          </a:xfrm>
        </p:spPr>
        <p:txBody>
          <a:bodyPr>
            <a:normAutofit fontScale="62500" lnSpcReduction="20000"/>
          </a:bodyPr>
          <a:lstStyle/>
          <a:p>
            <a:r>
              <a:rPr lang="en-US" dirty="0">
                <a:solidFill>
                  <a:srgbClr val="002060"/>
                </a:solidFill>
                <a:cs typeface="Times New Roman" panose="02020603050405020304" pitchFamily="18" charset="0"/>
              </a:rPr>
              <a:t>How to read the new grant revenue exhibit (letters refer to column letters on the prior page):</a:t>
            </a:r>
          </a:p>
          <a:p>
            <a:pPr marL="747713" indent="-747713"/>
            <a:r>
              <a:rPr lang="en-US" dirty="0">
                <a:cs typeface="Times New Roman" panose="02020603050405020304" pitchFamily="18" charset="0"/>
              </a:rPr>
              <a:t>A	The total amount we were awarded for the grant in 2022-23</a:t>
            </a:r>
          </a:p>
          <a:p>
            <a:pPr marL="747713" indent="-747713"/>
            <a:r>
              <a:rPr lang="en-US" dirty="0">
                <a:cs typeface="Times New Roman" panose="02020603050405020304" pitchFamily="18" charset="0"/>
              </a:rPr>
              <a:t>B	Because of Covid-19, we are permitted to roll over unexpended money in some grants in 2023-24. It ‘carries over’ to the next fiscal year.</a:t>
            </a:r>
          </a:p>
          <a:p>
            <a:pPr marL="747713" indent="-747713"/>
            <a:r>
              <a:rPr lang="en-US" dirty="0">
                <a:cs typeface="Times New Roman" panose="02020603050405020304" pitchFamily="18" charset="0"/>
              </a:rPr>
              <a:t>C	This is new funding we were awarded in 2023-24</a:t>
            </a:r>
          </a:p>
          <a:p>
            <a:pPr marL="747713" indent="-747713"/>
            <a:r>
              <a:rPr lang="en-US" dirty="0">
                <a:cs typeface="Times New Roman" panose="02020603050405020304" pitchFamily="18" charset="0"/>
              </a:rPr>
              <a:t>D	Funding we haven’t received yet, but expect to receive.</a:t>
            </a:r>
          </a:p>
          <a:p>
            <a:pPr marL="747713" indent="-747713"/>
            <a:r>
              <a:rPr lang="en-US" dirty="0">
                <a:cs typeface="Times New Roman" panose="02020603050405020304" pitchFamily="18" charset="0"/>
              </a:rPr>
              <a:t>E	C+D. The total new money we’ll receive for the grant this year.</a:t>
            </a:r>
          </a:p>
          <a:p>
            <a:pPr marL="747713" indent="-747713"/>
            <a:r>
              <a:rPr lang="en-US" dirty="0">
                <a:cs typeface="Times New Roman" panose="02020603050405020304" pitchFamily="18" charset="0"/>
              </a:rPr>
              <a:t>F	B+E. The sum of the carryover funds and the new money. This is what’s available to spend in 2023-24.</a:t>
            </a:r>
          </a:p>
          <a:p>
            <a:pPr marL="747713" indent="-747713"/>
            <a:r>
              <a:rPr lang="en-US" dirty="0">
                <a:cs typeface="Times New Roman" panose="02020603050405020304" pitchFamily="18" charset="0"/>
              </a:rPr>
              <a:t>G	E-A. This measures the change in new money only, and excludes the effect of the carryover.</a:t>
            </a:r>
          </a:p>
          <a:p>
            <a:pPr marL="747713" indent="-747713"/>
            <a:r>
              <a:rPr lang="en-US" dirty="0">
                <a:cs typeface="Times New Roman" panose="02020603050405020304" pitchFamily="18" charset="0"/>
              </a:rPr>
              <a:t>H	G/A. Calculates, on a percentage basis, the change in the new money year over year.</a:t>
            </a:r>
          </a:p>
          <a:p>
            <a:endParaRPr lang="en-US" dirty="0"/>
          </a:p>
        </p:txBody>
      </p:sp>
      <p:sp>
        <p:nvSpPr>
          <p:cNvPr id="4" name="Slide Number Placeholder 3"/>
          <p:cNvSpPr>
            <a:spLocks noGrp="1"/>
          </p:cNvSpPr>
          <p:nvPr>
            <p:ph type="sldNum" sz="quarter" idx="12"/>
          </p:nvPr>
        </p:nvSpPr>
        <p:spPr/>
        <p:txBody>
          <a:bodyPr/>
          <a:lstStyle/>
          <a:p>
            <a:fld id="{37EC49E4-490B-3448-ABB7-1E001E8E0F8E}" type="slidenum">
              <a:rPr lang="en-US" smtClean="0"/>
              <a:t>18</a:t>
            </a:fld>
            <a:endParaRPr lang="en-US" dirty="0"/>
          </a:p>
        </p:txBody>
      </p: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61056" y="242887"/>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78399" y="175846"/>
            <a:ext cx="7560163" cy="41323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How to read grant revenue report</a:t>
            </a:r>
          </a:p>
        </p:txBody>
      </p:sp>
    </p:spTree>
    <p:extLst>
      <p:ext uri="{BB962C8B-B14F-4D97-AF65-F5344CB8AC3E}">
        <p14:creationId xmlns:p14="http://schemas.microsoft.com/office/powerpoint/2010/main" val="57821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480698"/>
            <a:ext cx="2133600" cy="240777"/>
          </a:xfrm>
        </p:spPr>
        <p:txBody>
          <a:bodyPr/>
          <a:lstStyle/>
          <a:p>
            <a:fld id="{37EC49E4-490B-3448-ABB7-1E001E8E0F8E}" type="slidenum">
              <a:rPr lang="en-US" smtClean="0"/>
              <a:t>19</a:t>
            </a:fld>
            <a:endParaRPr lang="en-US" dirty="0"/>
          </a:p>
        </p:txBody>
      </p:sp>
      <p:sp>
        <p:nvSpPr>
          <p:cNvPr id="3"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Summary of Grants Revenue</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p:cNvGraphicFramePr>
            <a:graphicFrameLocks/>
          </p:cNvGraphicFramePr>
          <p:nvPr>
            <p:extLst>
              <p:ext uri="{D42A27DB-BD31-4B8C-83A1-F6EECF244321}">
                <p14:modId xmlns:p14="http://schemas.microsoft.com/office/powerpoint/2010/main" val="1619767442"/>
              </p:ext>
            </p:extLst>
          </p:nvPr>
        </p:nvGraphicFramePr>
        <p:xfrm>
          <a:off x="958788" y="1047564"/>
          <a:ext cx="6809173" cy="52289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657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7" y="877746"/>
            <a:ext cx="8667748" cy="5540639"/>
          </a:xfrm>
          <a:prstGeom prst="rect">
            <a:avLst/>
          </a:prstGeom>
        </p:spPr>
      </p:pic>
      <p:sp>
        <p:nvSpPr>
          <p:cNvPr id="4" name="TextBox 3"/>
          <p:cNvSpPr txBox="1"/>
          <p:nvPr/>
        </p:nvSpPr>
        <p:spPr>
          <a:xfrm>
            <a:off x="219077" y="317333"/>
            <a:ext cx="5082685"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STRATEGIC PLAN : SY 2020-2024</a:t>
            </a:r>
          </a:p>
        </p:txBody>
      </p:sp>
    </p:spTree>
    <p:extLst>
      <p:ext uri="{BB962C8B-B14F-4D97-AF65-F5344CB8AC3E}">
        <p14:creationId xmlns:p14="http://schemas.microsoft.com/office/powerpoint/2010/main" val="3759946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480698"/>
            <a:ext cx="2133600" cy="240777"/>
          </a:xfrm>
        </p:spPr>
        <p:txBody>
          <a:bodyPr/>
          <a:lstStyle/>
          <a:p>
            <a:fld id="{37EC49E4-490B-3448-ABB7-1E001E8E0F8E}" type="slidenum">
              <a:rPr lang="en-US" smtClean="0"/>
              <a:t>20</a:t>
            </a:fld>
            <a:endParaRPr lang="en-US" dirty="0"/>
          </a:p>
        </p:txBody>
      </p:sp>
      <p:sp>
        <p:nvSpPr>
          <p:cNvPr id="3" name="Title 1"/>
          <p:cNvSpPr txBox="1">
            <a:spLocks/>
          </p:cNvSpPr>
          <p:nvPr/>
        </p:nvSpPr>
        <p:spPr bwMode="auto">
          <a:xfrm>
            <a:off x="219076" y="317333"/>
            <a:ext cx="6835775" cy="41951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Monthly Financial Report – Grants</a:t>
            </a:r>
          </a:p>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p:cNvGraphicFramePr>
            <a:graphicFrameLocks/>
          </p:cNvGraphicFramePr>
          <p:nvPr>
            <p:extLst>
              <p:ext uri="{D42A27DB-BD31-4B8C-83A1-F6EECF244321}">
                <p14:modId xmlns:p14="http://schemas.microsoft.com/office/powerpoint/2010/main" val="2583044936"/>
              </p:ext>
            </p:extLst>
          </p:nvPr>
        </p:nvGraphicFramePr>
        <p:xfrm>
          <a:off x="577048" y="949911"/>
          <a:ext cx="7608163" cy="55307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520054318"/>
              </p:ext>
            </p:extLst>
          </p:nvPr>
        </p:nvGraphicFramePr>
        <p:xfrm>
          <a:off x="1278384" y="949912"/>
          <a:ext cx="6406386" cy="54813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8140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7EC49E4-490B-3448-ABB7-1E001E8E0F8E}" type="slidenum">
              <a:rPr lang="en-US" smtClean="0"/>
              <a:t>21</a:t>
            </a:fld>
            <a:endParaRPr lang="en-US" dirty="0"/>
          </a:p>
        </p:txBody>
      </p:sp>
      <p:sp>
        <p:nvSpPr>
          <p:cNvPr id="5" name="Title 1"/>
          <p:cNvSpPr txBox="1">
            <a:spLocks/>
          </p:cNvSpPr>
          <p:nvPr/>
        </p:nvSpPr>
        <p:spPr bwMode="auto">
          <a:xfrm>
            <a:off x="113568" y="175160"/>
            <a:ext cx="7043370"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2921" y="188005"/>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sking Defining Questions - Excelsior College OW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03565"/>
            <a:ext cx="8382000" cy="5539940"/>
          </a:xfrm>
          <a:prstGeom prst="rect">
            <a:avLst/>
          </a:prstGeom>
        </p:spPr>
      </p:pic>
    </p:spTree>
    <p:extLst>
      <p:ext uri="{BB962C8B-B14F-4D97-AF65-F5344CB8AC3E}">
        <p14:creationId xmlns:p14="http://schemas.microsoft.com/office/powerpoint/2010/main" val="134997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862" y="1037492"/>
            <a:ext cx="8229600" cy="4525963"/>
          </a:xfrm>
        </p:spPr>
        <p:txBody>
          <a:bodyPr>
            <a:normAutofit/>
          </a:bodyPr>
          <a:lstStyle/>
          <a:p>
            <a:pPr>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Monthly Financial Report General Funds as of December 31, 2023</a:t>
            </a:r>
          </a:p>
          <a:p>
            <a:pPr>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Monthly Financial Report Special Funds as of December 31, 2023</a:t>
            </a:r>
          </a:p>
          <a:p>
            <a:pPr>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0" indent="0">
              <a:buNone/>
              <a:defRP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EC49E4-490B-3448-ABB7-1E001E8E0F8E}" type="slidenum">
              <a:rPr lang="en-US" smtClean="0"/>
              <a:t>3</a:t>
            </a:fld>
            <a:endParaRPr lang="en-US" dirty="0"/>
          </a:p>
        </p:txBody>
      </p:sp>
      <p:sp>
        <p:nvSpPr>
          <p:cNvPr id="5" name="Title 1"/>
          <p:cNvSpPr txBox="1">
            <a:spLocks/>
          </p:cNvSpPr>
          <p:nvPr/>
        </p:nvSpPr>
        <p:spPr bwMode="auto">
          <a:xfrm>
            <a:off x="78399" y="237217"/>
            <a:ext cx="7553323" cy="41323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What is included in this report</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3608" y="244597"/>
            <a:ext cx="1308588" cy="4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32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862" y="1037492"/>
            <a:ext cx="8299938" cy="4887447"/>
          </a:xfrm>
        </p:spPr>
        <p:txBody>
          <a:bodyPr>
            <a:normAutofit/>
          </a:bodyPr>
          <a:lstStyle/>
          <a:p>
            <a:pPr>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Total expenditures through 12/31/23 are </a:t>
            </a:r>
            <a:r>
              <a:rPr lang="en-US" dirty="0" smtClean="0">
                <a:latin typeface="Times New Roman" panose="02020603050405020304" pitchFamily="18" charset="0"/>
                <a:cs typeface="Times New Roman" panose="02020603050405020304" pitchFamily="18" charset="0"/>
              </a:rPr>
              <a:t>$112.9M	</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General Fund expenditures incurred through 12/31/23 are $</a:t>
            </a:r>
            <a:r>
              <a:rPr lang="en-US" dirty="0" smtClean="0">
                <a:latin typeface="Times New Roman" panose="02020603050405020304" pitchFamily="18" charset="0"/>
                <a:cs typeface="Times New Roman" panose="02020603050405020304" pitchFamily="18" charset="0"/>
              </a:rPr>
              <a:t>71.7M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35.7% </a:t>
            </a:r>
            <a:r>
              <a:rPr lang="en-US" dirty="0">
                <a:latin typeface="Times New Roman" panose="02020603050405020304" pitchFamily="18" charset="0"/>
                <a:cs typeface="Times New Roman" panose="02020603050405020304" pitchFamily="18" charset="0"/>
              </a:rPr>
              <a:t>of the adopted budget.</a:t>
            </a:r>
          </a:p>
          <a:p>
            <a:pPr>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Special Fund expenditures incurred through 12/31/23 are </a:t>
            </a:r>
            <a:r>
              <a:rPr lang="en-US" dirty="0" smtClean="0">
                <a:latin typeface="Times New Roman" panose="02020603050405020304" pitchFamily="18" charset="0"/>
                <a:cs typeface="Times New Roman" panose="02020603050405020304" pitchFamily="18" charset="0"/>
              </a:rPr>
              <a:t>$41.2M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30% </a:t>
            </a:r>
            <a:r>
              <a:rPr lang="en-US" dirty="0">
                <a:latin typeface="Times New Roman" panose="02020603050405020304" pitchFamily="18" charset="0"/>
                <a:cs typeface="Times New Roman" panose="02020603050405020304" pitchFamily="18" charset="0"/>
              </a:rPr>
              <a:t>of the current budget</a:t>
            </a:r>
          </a:p>
        </p:txBody>
      </p:sp>
      <p:sp>
        <p:nvSpPr>
          <p:cNvPr id="4" name="Slide Number Placeholder 3"/>
          <p:cNvSpPr>
            <a:spLocks noGrp="1"/>
          </p:cNvSpPr>
          <p:nvPr>
            <p:ph type="sldNum" sz="quarter" idx="12"/>
          </p:nvPr>
        </p:nvSpPr>
        <p:spPr/>
        <p:txBody>
          <a:bodyPr/>
          <a:lstStyle/>
          <a:p>
            <a:fld id="{37EC49E4-490B-3448-ABB7-1E001E8E0F8E}" type="slidenum">
              <a:rPr lang="en-US" smtClean="0"/>
              <a:t>4</a:t>
            </a:fld>
            <a:endParaRPr lang="en-US" dirty="0"/>
          </a:p>
        </p:txBody>
      </p:sp>
      <p:sp>
        <p:nvSpPr>
          <p:cNvPr id="5" name="Title 1"/>
          <p:cNvSpPr txBox="1">
            <a:spLocks/>
          </p:cNvSpPr>
          <p:nvPr/>
        </p:nvSpPr>
        <p:spPr bwMode="auto">
          <a:xfrm>
            <a:off x="78399" y="237217"/>
            <a:ext cx="7553323" cy="41323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Summary of Expenses</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3608" y="244597"/>
            <a:ext cx="1308588" cy="4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88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General Fund</a:t>
            </a: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5</a:t>
            </a:fld>
            <a:endParaRPr lang="en-US" dirty="0"/>
          </a:p>
        </p:txBody>
      </p:sp>
      <p:sp>
        <p:nvSpPr>
          <p:cNvPr id="6" name="Rectangle 5"/>
          <p:cNvSpPr/>
          <p:nvPr/>
        </p:nvSpPr>
        <p:spPr>
          <a:xfrm>
            <a:off x="499192" y="1439619"/>
            <a:ext cx="7777163" cy="39618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a:solidFill>
                  <a:schemeClr val="tx1"/>
                </a:solidFill>
                <a:latin typeface="Times New Roman" panose="02020603050405020304" pitchFamily="18" charset="0"/>
                <a:cs typeface="Times New Roman" panose="02020603050405020304" pitchFamily="18" charset="0"/>
              </a:rPr>
              <a:t>Financial Report – General Fund</a:t>
            </a:r>
          </a:p>
          <a:p>
            <a:pPr algn="ctr">
              <a:defRPr/>
            </a:pPr>
            <a:r>
              <a:rPr lang="en-US" sz="3200" b="1" dirty="0">
                <a:solidFill>
                  <a:schemeClr val="tx1"/>
                </a:solidFill>
                <a:latin typeface="Times New Roman" panose="02020603050405020304" pitchFamily="18" charset="0"/>
                <a:cs typeface="Times New Roman" panose="02020603050405020304" pitchFamily="18" charset="0"/>
              </a:rPr>
              <a:t>December 31, 2023</a:t>
            </a:r>
          </a:p>
          <a:p>
            <a:pPr algn="ctr">
              <a:defRPr/>
            </a:pP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15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259497"/>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rPr>
              <a:t>General Fund/Operating</a:t>
            </a:r>
            <a:r>
              <a:rPr kumimoji="0" lang="en-US" altLang="en-US" sz="2400" b="0" i="0" u="none" strike="noStrike" kern="1200" cap="none" spc="0" normalizeH="0" noProof="0" dirty="0">
                <a:ln>
                  <a:noFill/>
                </a:ln>
                <a:solidFill>
                  <a:prstClr val="white"/>
                </a:solidFill>
                <a:effectLst/>
                <a:uLnTx/>
                <a:uFillTx/>
                <a:latin typeface="Times New Roman" pitchFamily="18" charset="0"/>
                <a:ea typeface="MS PGothic" pitchFamily="34" charset="-128"/>
                <a:cs typeface="Times New Roman" pitchFamily="18" charset="0"/>
              </a:rPr>
              <a:t> Budget</a:t>
            </a:r>
            <a:endPar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endParaRPr>
          </a:p>
        </p:txBody>
      </p:sp>
      <p:pic>
        <p:nvPicPr>
          <p:cNvPr id="204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6553200" y="6531428"/>
            <a:ext cx="2133600" cy="32657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EC49E4-490B-3448-ABB7-1E001E8E0F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6CA0F0D7-1759-4B8D-9224-CDA50679D6E5}"/>
              </a:ext>
            </a:extLst>
          </p:cNvPr>
          <p:cNvGraphicFramePr>
            <a:graphicFrameLocks noGrp="1"/>
          </p:cNvGraphicFramePr>
          <p:nvPr>
            <p:extLst>
              <p:ext uri="{D42A27DB-BD31-4B8C-83A1-F6EECF244321}">
                <p14:modId xmlns:p14="http://schemas.microsoft.com/office/powerpoint/2010/main" val="1719435377"/>
              </p:ext>
            </p:extLst>
          </p:nvPr>
        </p:nvGraphicFramePr>
        <p:xfrm>
          <a:off x="219076" y="976544"/>
          <a:ext cx="8338996" cy="5497037"/>
        </p:xfrm>
        <a:graphic>
          <a:graphicData uri="http://schemas.openxmlformats.org/drawingml/2006/table">
            <a:tbl>
              <a:tblPr/>
              <a:tblGrid>
                <a:gridCol w="1971571">
                  <a:extLst>
                    <a:ext uri="{9D8B030D-6E8A-4147-A177-3AD203B41FA5}">
                      <a16:colId xmlns:a16="http://schemas.microsoft.com/office/drawing/2014/main" val="1242735428"/>
                    </a:ext>
                  </a:extLst>
                </a:gridCol>
                <a:gridCol w="75006">
                  <a:extLst>
                    <a:ext uri="{9D8B030D-6E8A-4147-A177-3AD203B41FA5}">
                      <a16:colId xmlns:a16="http://schemas.microsoft.com/office/drawing/2014/main" val="1193925894"/>
                    </a:ext>
                  </a:extLst>
                </a:gridCol>
                <a:gridCol w="878635">
                  <a:extLst>
                    <a:ext uri="{9D8B030D-6E8A-4147-A177-3AD203B41FA5}">
                      <a16:colId xmlns:a16="http://schemas.microsoft.com/office/drawing/2014/main" val="2546676591"/>
                    </a:ext>
                  </a:extLst>
                </a:gridCol>
                <a:gridCol w="878635">
                  <a:extLst>
                    <a:ext uri="{9D8B030D-6E8A-4147-A177-3AD203B41FA5}">
                      <a16:colId xmlns:a16="http://schemas.microsoft.com/office/drawing/2014/main" val="4136755198"/>
                    </a:ext>
                  </a:extLst>
                </a:gridCol>
                <a:gridCol w="621473">
                  <a:extLst>
                    <a:ext uri="{9D8B030D-6E8A-4147-A177-3AD203B41FA5}">
                      <a16:colId xmlns:a16="http://schemas.microsoft.com/office/drawing/2014/main" val="154625262"/>
                    </a:ext>
                  </a:extLst>
                </a:gridCol>
                <a:gridCol w="878635">
                  <a:extLst>
                    <a:ext uri="{9D8B030D-6E8A-4147-A177-3AD203B41FA5}">
                      <a16:colId xmlns:a16="http://schemas.microsoft.com/office/drawing/2014/main" val="2053237151"/>
                    </a:ext>
                  </a:extLst>
                </a:gridCol>
                <a:gridCol w="878635">
                  <a:extLst>
                    <a:ext uri="{9D8B030D-6E8A-4147-A177-3AD203B41FA5}">
                      <a16:colId xmlns:a16="http://schemas.microsoft.com/office/drawing/2014/main" val="605899584"/>
                    </a:ext>
                  </a:extLst>
                </a:gridCol>
                <a:gridCol w="88399">
                  <a:extLst>
                    <a:ext uri="{9D8B030D-6E8A-4147-A177-3AD203B41FA5}">
                      <a16:colId xmlns:a16="http://schemas.microsoft.com/office/drawing/2014/main" val="1247148297"/>
                    </a:ext>
                  </a:extLst>
                </a:gridCol>
                <a:gridCol w="1017931">
                  <a:extLst>
                    <a:ext uri="{9D8B030D-6E8A-4147-A177-3AD203B41FA5}">
                      <a16:colId xmlns:a16="http://schemas.microsoft.com/office/drawing/2014/main" val="1882864149"/>
                    </a:ext>
                  </a:extLst>
                </a:gridCol>
                <a:gridCol w="1050076">
                  <a:extLst>
                    <a:ext uri="{9D8B030D-6E8A-4147-A177-3AD203B41FA5}">
                      <a16:colId xmlns:a16="http://schemas.microsoft.com/office/drawing/2014/main" val="287300561"/>
                    </a:ext>
                  </a:extLst>
                </a:gridCol>
              </a:tblGrid>
              <a:tr h="227904">
                <a:tc gridSpan="8">
                  <a:txBody>
                    <a:bodyPr/>
                    <a:lstStyle/>
                    <a:p>
                      <a:pPr algn="ctr" fontAlgn="b"/>
                      <a:r>
                        <a:rPr lang="en-US" sz="1100" b="1" i="0" u="none" strike="noStrike">
                          <a:solidFill>
                            <a:srgbClr val="000000"/>
                          </a:solidFill>
                          <a:effectLst/>
                          <a:latin typeface="Times" panose="02020603050405020304" pitchFamily="18" charset="0"/>
                        </a:rPr>
                        <a:t>Fiscal Year 2023-2024</a:t>
                      </a:r>
                    </a:p>
                  </a:txBody>
                  <a:tcPr marL="7506" marR="7506" marT="7506"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panose="020B0604020202020204" pitchFamily="34" charset="0"/>
                      </a:endParaRPr>
                    </a:p>
                  </a:txBody>
                  <a:tcPr marL="7506" marR="7506" marT="7506"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06" marR="7506" marT="7506" marB="0" anchor="b">
                    <a:lnL>
                      <a:noFill/>
                    </a:lnL>
                    <a:lnR>
                      <a:noFill/>
                    </a:lnR>
                    <a:lnT>
                      <a:noFill/>
                    </a:lnT>
                    <a:lnB>
                      <a:noFill/>
                    </a:lnB>
                  </a:tcPr>
                </a:tc>
                <a:extLst>
                  <a:ext uri="{0D108BD9-81ED-4DB2-BD59-A6C34878D82A}">
                    <a16:rowId xmlns:a16="http://schemas.microsoft.com/office/drawing/2014/main" val="1023963028"/>
                  </a:ext>
                </a:extLst>
              </a:tr>
              <a:tr h="227904">
                <a:tc gridSpan="8">
                  <a:txBody>
                    <a:bodyPr/>
                    <a:lstStyle/>
                    <a:p>
                      <a:pPr algn="ctr" fontAlgn="b"/>
                      <a:r>
                        <a:rPr lang="en-US" sz="1100" b="1" i="0" u="none" strike="noStrike">
                          <a:solidFill>
                            <a:srgbClr val="000000"/>
                          </a:solidFill>
                          <a:effectLst/>
                          <a:latin typeface="Times" panose="02020603050405020304" pitchFamily="18" charset="0"/>
                        </a:rPr>
                        <a:t>Education Operating Fund (General Fund)</a:t>
                      </a:r>
                    </a:p>
                  </a:txBody>
                  <a:tcPr marL="7506" marR="7506" marT="7506"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panose="020B0604020202020204" pitchFamily="34" charset="0"/>
                      </a:endParaRPr>
                    </a:p>
                  </a:txBody>
                  <a:tcPr marL="7506" marR="7506" marT="7506"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06" marR="7506" marT="7506" marB="0" anchor="b">
                    <a:lnL>
                      <a:noFill/>
                    </a:lnL>
                    <a:lnR>
                      <a:noFill/>
                    </a:lnR>
                    <a:lnT>
                      <a:noFill/>
                    </a:lnT>
                    <a:lnB>
                      <a:noFill/>
                    </a:lnB>
                  </a:tcPr>
                </a:tc>
                <a:extLst>
                  <a:ext uri="{0D108BD9-81ED-4DB2-BD59-A6C34878D82A}">
                    <a16:rowId xmlns:a16="http://schemas.microsoft.com/office/drawing/2014/main" val="3524665153"/>
                  </a:ext>
                </a:extLst>
              </a:tr>
              <a:tr h="227904">
                <a:tc gridSpan="8">
                  <a:txBody>
                    <a:bodyPr/>
                    <a:lstStyle/>
                    <a:p>
                      <a:pPr algn="ctr" fontAlgn="b"/>
                      <a:r>
                        <a:rPr lang="en-US" sz="1100" b="1" i="0" u="none" strike="noStrike">
                          <a:solidFill>
                            <a:srgbClr val="000000"/>
                          </a:solidFill>
                          <a:effectLst/>
                          <a:latin typeface="Times" panose="02020603050405020304" pitchFamily="18" charset="0"/>
                        </a:rPr>
                        <a:t>Monthly Financial  &amp; EOY Forecast Report (Unaudited) as of December 31, 2023</a:t>
                      </a:r>
                    </a:p>
                  </a:txBody>
                  <a:tcPr marL="7506" marR="7506" marT="7506"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panose="020B0604020202020204" pitchFamily="34" charset="0"/>
                      </a:endParaRPr>
                    </a:p>
                  </a:txBody>
                  <a:tcPr marL="7506" marR="7506" marT="7506"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06" marR="7506" marT="7506" marB="0" anchor="b">
                    <a:lnL>
                      <a:noFill/>
                    </a:lnL>
                    <a:lnR>
                      <a:noFill/>
                    </a:lnR>
                    <a:lnT>
                      <a:noFill/>
                    </a:lnT>
                    <a:lnB>
                      <a:noFill/>
                    </a:lnB>
                  </a:tcPr>
                </a:tc>
                <a:extLst>
                  <a:ext uri="{0D108BD9-81ED-4DB2-BD59-A6C34878D82A}">
                    <a16:rowId xmlns:a16="http://schemas.microsoft.com/office/drawing/2014/main" val="1499276434"/>
                  </a:ext>
                </a:extLst>
              </a:tr>
              <a:tr h="227904">
                <a:tc>
                  <a:txBody>
                    <a:bodyPr/>
                    <a:lstStyle/>
                    <a:p>
                      <a:pPr algn="ctr" fontAlgn="b"/>
                      <a:r>
                        <a:rPr lang="en-US" sz="11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11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11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11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11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11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11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11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endParaRPr lang="en-US" sz="900" b="0" i="0" u="none" strike="noStrike">
                        <a:solidFill>
                          <a:srgbClr val="000000"/>
                        </a:solidFill>
                        <a:effectLst/>
                        <a:latin typeface="Arial" panose="020B0604020202020204" pitchFamily="34" charset="0"/>
                      </a:endParaRPr>
                    </a:p>
                  </a:txBody>
                  <a:tcPr marL="7506" marR="7506" marT="7506"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06" marR="7506" marT="7506" marB="0" anchor="b">
                    <a:lnL>
                      <a:noFill/>
                    </a:lnL>
                    <a:lnR>
                      <a:noFill/>
                    </a:lnR>
                    <a:lnT>
                      <a:noFill/>
                    </a:lnT>
                    <a:lnB>
                      <a:noFill/>
                    </a:lnB>
                  </a:tcPr>
                </a:tc>
                <a:extLst>
                  <a:ext uri="{0D108BD9-81ED-4DB2-BD59-A6C34878D82A}">
                    <a16:rowId xmlns:a16="http://schemas.microsoft.com/office/drawing/2014/main" val="1762883187"/>
                  </a:ext>
                </a:extLst>
              </a:tr>
              <a:tr h="574317">
                <a:tc>
                  <a:txBody>
                    <a:bodyPr/>
                    <a:lstStyle/>
                    <a:p>
                      <a:pPr algn="ctr"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Times" panose="02020603050405020304" pitchFamily="18" charset="0"/>
                        </a:rPr>
                        <a:t>FY2024 Adjusted Budget</a:t>
                      </a:r>
                    </a:p>
                  </a:txBody>
                  <a:tcPr marL="7506" marR="7506" marT="7506"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Times" panose="02020603050405020304" pitchFamily="18" charset="0"/>
                        </a:rPr>
                        <a:t>MONTHLY YTD Actuals</a:t>
                      </a:r>
                    </a:p>
                  </a:txBody>
                  <a:tcPr marL="7506" marR="7506" marT="7506" marB="0" anchor="b">
                    <a:lnL>
                      <a:noFill/>
                    </a:lnL>
                    <a:lnR>
                      <a:noFill/>
                    </a:lnR>
                    <a:lnT>
                      <a:noFill/>
                    </a:lnT>
                    <a:lnB>
                      <a:noFill/>
                    </a:lnB>
                    <a:solidFill>
                      <a:srgbClr val="FFFFFF"/>
                    </a:solidFill>
                  </a:tcPr>
                </a:tc>
                <a:tc>
                  <a:txBody>
                    <a:bodyPr/>
                    <a:lstStyle/>
                    <a:p>
                      <a:pPr algn="ctr" fontAlgn="b"/>
                      <a:r>
                        <a:rPr lang="en-US" sz="900" b="1" i="1" u="none" strike="noStrike">
                          <a:solidFill>
                            <a:srgbClr val="000000"/>
                          </a:solidFill>
                          <a:effectLst/>
                          <a:latin typeface="Times" panose="02020603050405020304" pitchFamily="18" charset="0"/>
                        </a:rPr>
                        <a:t>YTD %</a:t>
                      </a:r>
                    </a:p>
                  </a:txBody>
                  <a:tcPr marL="7506" marR="7506" marT="7506"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Times" panose="02020603050405020304" pitchFamily="18" charset="0"/>
                        </a:rPr>
                        <a:t>MONTHLY Encumbrances</a:t>
                      </a:r>
                    </a:p>
                  </a:txBody>
                  <a:tcPr marL="7506" marR="7506" marT="7506"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Times" panose="02020603050405020304" pitchFamily="18" charset="0"/>
                        </a:rPr>
                        <a:t>Available</a:t>
                      </a:r>
                    </a:p>
                  </a:txBody>
                  <a:tcPr marL="7506" marR="7506" marT="7506" marB="0" anchor="b">
                    <a:lnL>
                      <a:noFill/>
                    </a:lnL>
                    <a:lnR>
                      <a:noFill/>
                    </a:lnR>
                    <a:lnT>
                      <a:noFill/>
                    </a:lnT>
                    <a:lnB>
                      <a:noFill/>
                    </a:lnB>
                    <a:solidFill>
                      <a:srgbClr val="FFFFFF"/>
                    </a:solidFill>
                  </a:tcPr>
                </a:tc>
                <a:tc>
                  <a:txBody>
                    <a:bodyPr/>
                    <a:lstStyle/>
                    <a:p>
                      <a:pPr algn="ctr" fontAlgn="ctr"/>
                      <a:r>
                        <a:rPr lang="en-US" sz="900" b="1" i="0" u="none" strike="noStrike">
                          <a:solidFill>
                            <a:srgbClr val="000000"/>
                          </a:solidFill>
                          <a:effectLst/>
                          <a:latin typeface="Times" panose="02020603050405020304" pitchFamily="18" charset="0"/>
                        </a:rPr>
                        <a:t> </a:t>
                      </a:r>
                    </a:p>
                  </a:txBody>
                  <a:tcPr marL="7506" marR="7506" marT="7506" marB="0" anchor="ctr">
                    <a:lnL>
                      <a:noFill/>
                    </a:lnL>
                    <a:lnR>
                      <a:noFill/>
                    </a:lnR>
                    <a:lnT>
                      <a:noFill/>
                    </a:lnT>
                    <a:lnB>
                      <a:noFill/>
                    </a:lnB>
                    <a:solidFill>
                      <a:srgbClr val="FFFFFF"/>
                    </a:solidFill>
                  </a:tcPr>
                </a:tc>
                <a:tc>
                  <a:txBody>
                    <a:bodyPr/>
                    <a:lstStyle/>
                    <a:p>
                      <a:pPr algn="ctr" fontAlgn="ctr"/>
                      <a:r>
                        <a:rPr lang="en-US" sz="900" b="1" i="0" u="none" strike="noStrike">
                          <a:solidFill>
                            <a:srgbClr val="000000"/>
                          </a:solidFill>
                          <a:effectLst/>
                          <a:latin typeface="Times" panose="02020603050405020304" pitchFamily="18" charset="0"/>
                        </a:rPr>
                        <a:t>Full-Year Expenditure Forecast </a:t>
                      </a:r>
                    </a:p>
                  </a:txBody>
                  <a:tcPr marL="7506" marR="7506" marT="7506" marB="0" anchor="ctr">
                    <a:lnL>
                      <a:noFill/>
                    </a:lnL>
                    <a:lnR>
                      <a:noFill/>
                    </a:lnR>
                    <a:lnT>
                      <a:noFill/>
                    </a:lnT>
                    <a:lnB>
                      <a:noFill/>
                    </a:lnB>
                    <a:solidFill>
                      <a:srgbClr val="D9D9D9"/>
                    </a:solidFill>
                  </a:tcPr>
                </a:tc>
                <a:tc>
                  <a:txBody>
                    <a:bodyPr/>
                    <a:lstStyle/>
                    <a:p>
                      <a:pPr algn="ctr" fontAlgn="ctr"/>
                      <a:r>
                        <a:rPr lang="en-US" sz="900" b="1" i="0" u="none" strike="noStrike">
                          <a:solidFill>
                            <a:srgbClr val="000000"/>
                          </a:solidFill>
                          <a:effectLst/>
                          <a:latin typeface="Times" panose="02020603050405020304" pitchFamily="18" charset="0"/>
                        </a:rPr>
                        <a:t>Full Year Variance</a:t>
                      </a:r>
                    </a:p>
                  </a:txBody>
                  <a:tcPr marL="7506" marR="7506" marT="7506" marB="0" anchor="ctr">
                    <a:lnL>
                      <a:noFill/>
                    </a:lnL>
                    <a:lnR>
                      <a:noFill/>
                    </a:lnR>
                    <a:lnT>
                      <a:noFill/>
                    </a:lnT>
                    <a:lnB>
                      <a:noFill/>
                    </a:lnB>
                    <a:solidFill>
                      <a:srgbClr val="D9D9D9"/>
                    </a:solidFill>
                  </a:tcPr>
                </a:tc>
                <a:extLst>
                  <a:ext uri="{0D108BD9-81ED-4DB2-BD59-A6C34878D82A}">
                    <a16:rowId xmlns:a16="http://schemas.microsoft.com/office/drawing/2014/main" val="1427573851"/>
                  </a:ext>
                </a:extLst>
              </a:tr>
              <a:tr h="182324">
                <a:tc>
                  <a:txBody>
                    <a:bodyPr/>
                    <a:lstStyle/>
                    <a:p>
                      <a:pPr algn="ctr"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Times" panose="02020603050405020304" pitchFamily="18" charset="0"/>
                        </a:rPr>
                        <a:t>(A)</a:t>
                      </a:r>
                    </a:p>
                  </a:txBody>
                  <a:tcPr marL="7506" marR="7506" marT="7506"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Times" panose="02020603050405020304" pitchFamily="18" charset="0"/>
                        </a:rPr>
                        <a:t>(B)</a:t>
                      </a:r>
                    </a:p>
                  </a:txBody>
                  <a:tcPr marL="7506" marR="7506" marT="7506" marB="0" anchor="b">
                    <a:lnL>
                      <a:noFill/>
                    </a:lnL>
                    <a:lnR>
                      <a:noFill/>
                    </a:lnR>
                    <a:lnT>
                      <a:noFill/>
                    </a:lnT>
                    <a:lnB>
                      <a:noFill/>
                    </a:lnB>
                    <a:solidFill>
                      <a:srgbClr val="FFFFFF"/>
                    </a:solidFill>
                  </a:tcPr>
                </a:tc>
                <a:tc>
                  <a:txBody>
                    <a:bodyPr/>
                    <a:lstStyle/>
                    <a:p>
                      <a:pPr algn="ctr" fontAlgn="b"/>
                      <a:r>
                        <a:rPr lang="en-US" sz="900" b="1" i="1"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Times" panose="02020603050405020304" pitchFamily="18" charset="0"/>
                        </a:rPr>
                        <a:t>(C)</a:t>
                      </a:r>
                    </a:p>
                  </a:txBody>
                  <a:tcPr marL="7506" marR="7506" marT="7506"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Times" panose="02020603050405020304" pitchFamily="18" charset="0"/>
                        </a:rPr>
                        <a:t>(A-B+C)</a:t>
                      </a:r>
                    </a:p>
                  </a:txBody>
                  <a:tcPr marL="7506" marR="7506" marT="7506" marB="0" anchor="b">
                    <a:lnL>
                      <a:noFill/>
                    </a:lnL>
                    <a:lnR>
                      <a:noFill/>
                    </a:lnR>
                    <a:lnT>
                      <a:noFill/>
                    </a:lnT>
                    <a:lnB>
                      <a:noFill/>
                    </a:lnB>
                    <a:solidFill>
                      <a:srgbClr val="FFFFFF"/>
                    </a:solidFill>
                  </a:tcPr>
                </a:tc>
                <a:tc>
                  <a:txBody>
                    <a:bodyPr/>
                    <a:lstStyle/>
                    <a:p>
                      <a:pPr algn="ctr" fontAlgn="b"/>
                      <a:r>
                        <a:rPr lang="en-US" sz="8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Times" panose="02020603050405020304" pitchFamily="18" charset="0"/>
                        </a:rPr>
                        <a:t>(F)</a:t>
                      </a:r>
                    </a:p>
                  </a:txBody>
                  <a:tcPr marL="7506" marR="7506" marT="7506" marB="0" anchor="b">
                    <a:lnL>
                      <a:noFill/>
                    </a:lnL>
                    <a:lnR>
                      <a:noFill/>
                    </a:lnR>
                    <a:lnT>
                      <a:noFill/>
                    </a:lnT>
                    <a:lnB>
                      <a:noFill/>
                    </a:lnB>
                    <a:solidFill>
                      <a:srgbClr val="D9D9D9"/>
                    </a:solidFill>
                  </a:tcPr>
                </a:tc>
                <a:tc>
                  <a:txBody>
                    <a:bodyPr/>
                    <a:lstStyle/>
                    <a:p>
                      <a:pPr algn="ctr" fontAlgn="b"/>
                      <a:r>
                        <a:rPr lang="en-US" sz="800" b="1" i="0" u="none" strike="noStrike">
                          <a:solidFill>
                            <a:srgbClr val="000000"/>
                          </a:solidFill>
                          <a:effectLst/>
                          <a:latin typeface="Times" panose="02020603050405020304" pitchFamily="18" charset="0"/>
                        </a:rPr>
                        <a:t>(A-F)</a:t>
                      </a:r>
                    </a:p>
                  </a:txBody>
                  <a:tcPr marL="7506" marR="7506" marT="7506" marB="0" anchor="b">
                    <a:lnL>
                      <a:noFill/>
                    </a:lnL>
                    <a:lnR>
                      <a:noFill/>
                    </a:lnR>
                    <a:lnT>
                      <a:noFill/>
                    </a:lnT>
                    <a:lnB>
                      <a:noFill/>
                    </a:lnB>
                    <a:solidFill>
                      <a:srgbClr val="D9D9D9"/>
                    </a:solidFill>
                  </a:tcPr>
                </a:tc>
                <a:extLst>
                  <a:ext uri="{0D108BD9-81ED-4DB2-BD59-A6C34878D82A}">
                    <a16:rowId xmlns:a16="http://schemas.microsoft.com/office/drawing/2014/main" val="3569233443"/>
                  </a:ext>
                </a:extLst>
              </a:tr>
              <a:tr h="191439">
                <a:tc>
                  <a:txBody>
                    <a:bodyPr/>
                    <a:lstStyle/>
                    <a:p>
                      <a:pPr algn="l" fontAlgn="b"/>
                      <a:r>
                        <a:rPr lang="en-US" sz="900" b="1" i="0" u="none" strike="noStrike">
                          <a:solidFill>
                            <a:srgbClr val="000000"/>
                          </a:solidFill>
                          <a:effectLst/>
                          <a:latin typeface="Times" panose="02020603050405020304" pitchFamily="18" charset="0"/>
                        </a:rPr>
                        <a:t>Salaries</a:t>
                      </a:r>
                    </a:p>
                  </a:txBody>
                  <a:tcPr marL="7506" marR="7506" marT="7506"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D9D9D9"/>
                    </a:solidFill>
                  </a:tcPr>
                </a:tc>
                <a:extLst>
                  <a:ext uri="{0D108BD9-81ED-4DB2-BD59-A6C34878D82A}">
                    <a16:rowId xmlns:a16="http://schemas.microsoft.com/office/drawing/2014/main" val="1668741600"/>
                  </a:ext>
                </a:extLst>
              </a:tr>
              <a:tr h="191439">
                <a:tc>
                  <a:txBody>
                    <a:bodyPr/>
                    <a:lstStyle/>
                    <a:p>
                      <a:pPr algn="l" fontAlgn="b"/>
                      <a:r>
                        <a:rPr lang="en-US" sz="900" b="0" i="0" u="none" strike="noStrike">
                          <a:solidFill>
                            <a:srgbClr val="000000"/>
                          </a:solidFill>
                          <a:effectLst/>
                          <a:latin typeface="Times" panose="02020603050405020304" pitchFamily="18" charset="0"/>
                        </a:rPr>
                        <a:t>     Teacher Full-Time</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$78,872,625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($30,970,677)</a:t>
                      </a:r>
                    </a:p>
                  </a:txBody>
                  <a:tcPr marL="7506" marR="7506" marT="7506" marB="0" anchor="b">
                    <a:lnL>
                      <a:noFill/>
                    </a:lnL>
                    <a:lnR>
                      <a:noFill/>
                    </a:lnR>
                    <a:lnT>
                      <a:noFill/>
                    </a:lnT>
                    <a:lnB>
                      <a:noFill/>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39.27%</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$0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$47,901,948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82,625,965 </a:t>
                      </a:r>
                    </a:p>
                  </a:txBody>
                  <a:tcPr marL="7506" marR="7506" marT="7506"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(3,753,340)</a:t>
                      </a:r>
                    </a:p>
                  </a:txBody>
                  <a:tcPr marL="7506" marR="7506" marT="7506" marB="0" anchor="b">
                    <a:lnL>
                      <a:noFill/>
                    </a:lnL>
                    <a:lnR>
                      <a:noFill/>
                    </a:lnR>
                    <a:lnT>
                      <a:noFill/>
                    </a:lnT>
                    <a:lnB>
                      <a:noFill/>
                    </a:lnB>
                    <a:solidFill>
                      <a:srgbClr val="D9D9D9"/>
                    </a:solidFill>
                  </a:tcPr>
                </a:tc>
                <a:extLst>
                  <a:ext uri="{0D108BD9-81ED-4DB2-BD59-A6C34878D82A}">
                    <a16:rowId xmlns:a16="http://schemas.microsoft.com/office/drawing/2014/main" val="964569578"/>
                  </a:ext>
                </a:extLst>
              </a:tr>
              <a:tr h="191439">
                <a:tc>
                  <a:txBody>
                    <a:bodyPr/>
                    <a:lstStyle/>
                    <a:p>
                      <a:pPr algn="l" fontAlgn="b"/>
                      <a:r>
                        <a:rPr lang="en-US" sz="900" b="0" i="0" u="none" strike="noStrike">
                          <a:solidFill>
                            <a:srgbClr val="000000"/>
                          </a:solidFill>
                          <a:effectLst/>
                          <a:latin typeface="Times" panose="02020603050405020304" pitchFamily="18" charset="0"/>
                        </a:rPr>
                        <a:t>     Admin &amp; Management Full-Time</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17,808,772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(9,119,246)</a:t>
                      </a:r>
                    </a:p>
                  </a:txBody>
                  <a:tcPr marL="7506" marR="7506" marT="7506" marB="0" anchor="b">
                    <a:lnL>
                      <a:noFill/>
                    </a:lnL>
                    <a:lnR>
                      <a:noFill/>
                    </a:lnR>
                    <a:lnT>
                      <a:noFill/>
                    </a:lnT>
                    <a:lnB>
                      <a:noFill/>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51.21%</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0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8,689,526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18,947,360 </a:t>
                      </a:r>
                    </a:p>
                  </a:txBody>
                  <a:tcPr marL="7506" marR="7506" marT="7506"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(1,138,588)</a:t>
                      </a:r>
                    </a:p>
                  </a:txBody>
                  <a:tcPr marL="7506" marR="7506" marT="7506" marB="0" anchor="b">
                    <a:lnL>
                      <a:noFill/>
                    </a:lnL>
                    <a:lnR>
                      <a:noFill/>
                    </a:lnR>
                    <a:lnT>
                      <a:noFill/>
                    </a:lnT>
                    <a:lnB>
                      <a:noFill/>
                    </a:lnB>
                    <a:solidFill>
                      <a:srgbClr val="D9D9D9"/>
                    </a:solidFill>
                  </a:tcPr>
                </a:tc>
                <a:extLst>
                  <a:ext uri="{0D108BD9-81ED-4DB2-BD59-A6C34878D82A}">
                    <a16:rowId xmlns:a16="http://schemas.microsoft.com/office/drawing/2014/main" val="1671417342"/>
                  </a:ext>
                </a:extLst>
              </a:tr>
              <a:tr h="191439">
                <a:tc>
                  <a:txBody>
                    <a:bodyPr/>
                    <a:lstStyle/>
                    <a:p>
                      <a:pPr algn="l" fontAlgn="b"/>
                      <a:r>
                        <a:rPr lang="en-US" sz="900" b="0" i="0" u="none" strike="noStrike">
                          <a:solidFill>
                            <a:srgbClr val="000000"/>
                          </a:solidFill>
                          <a:effectLst/>
                          <a:latin typeface="Times" panose="02020603050405020304" pitchFamily="18" charset="0"/>
                        </a:rPr>
                        <a:t>     Paraprofessionals</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3,518,943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(1,448,691)</a:t>
                      </a:r>
                    </a:p>
                  </a:txBody>
                  <a:tcPr marL="7506" marR="7506" marT="7506" marB="0" anchor="b">
                    <a:lnL>
                      <a:noFill/>
                    </a:lnL>
                    <a:lnR>
                      <a:noFill/>
                    </a:lnR>
                    <a:lnT>
                      <a:noFill/>
                    </a:lnT>
                    <a:lnB>
                      <a:noFill/>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41.17%</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0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2,070,252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3,386,235 </a:t>
                      </a:r>
                    </a:p>
                  </a:txBody>
                  <a:tcPr marL="7506" marR="7506" marT="7506"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132,708 </a:t>
                      </a:r>
                    </a:p>
                  </a:txBody>
                  <a:tcPr marL="7506" marR="7506" marT="7506" marB="0" anchor="b">
                    <a:lnL>
                      <a:noFill/>
                    </a:lnL>
                    <a:lnR>
                      <a:noFill/>
                    </a:lnR>
                    <a:lnT>
                      <a:noFill/>
                    </a:lnT>
                    <a:lnB>
                      <a:noFill/>
                    </a:lnB>
                    <a:solidFill>
                      <a:srgbClr val="D9D9D9"/>
                    </a:solidFill>
                  </a:tcPr>
                </a:tc>
                <a:extLst>
                  <a:ext uri="{0D108BD9-81ED-4DB2-BD59-A6C34878D82A}">
                    <a16:rowId xmlns:a16="http://schemas.microsoft.com/office/drawing/2014/main" val="3013482756"/>
                  </a:ext>
                </a:extLst>
              </a:tr>
              <a:tr h="191439">
                <a:tc>
                  <a:txBody>
                    <a:bodyPr/>
                    <a:lstStyle/>
                    <a:p>
                      <a:pPr algn="l" fontAlgn="b"/>
                      <a:r>
                        <a:rPr lang="en-US" sz="900" b="0" i="0" u="none" strike="noStrike">
                          <a:solidFill>
                            <a:srgbClr val="000000"/>
                          </a:solidFill>
                          <a:effectLst/>
                          <a:latin typeface="Times" panose="02020603050405020304" pitchFamily="18" charset="0"/>
                        </a:rPr>
                        <a:t>     Support Staff Full-Time</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11,434,949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(5,734,378)</a:t>
                      </a:r>
                    </a:p>
                  </a:txBody>
                  <a:tcPr marL="7506" marR="7506" marT="7506" marB="0" anchor="b">
                    <a:lnL>
                      <a:noFill/>
                    </a:lnL>
                    <a:lnR>
                      <a:noFill/>
                    </a:lnR>
                    <a:lnT>
                      <a:noFill/>
                    </a:lnT>
                    <a:lnB>
                      <a:noFill/>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50.15%</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0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5,700,571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11,952,725 </a:t>
                      </a:r>
                    </a:p>
                  </a:txBody>
                  <a:tcPr marL="7506" marR="7506" marT="7506"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(517,776)</a:t>
                      </a:r>
                    </a:p>
                  </a:txBody>
                  <a:tcPr marL="7506" marR="7506" marT="7506" marB="0" anchor="b">
                    <a:lnL>
                      <a:noFill/>
                    </a:lnL>
                    <a:lnR>
                      <a:noFill/>
                    </a:lnR>
                    <a:lnT>
                      <a:noFill/>
                    </a:lnT>
                    <a:lnB>
                      <a:noFill/>
                    </a:lnB>
                    <a:solidFill>
                      <a:srgbClr val="D9D9D9"/>
                    </a:solidFill>
                  </a:tcPr>
                </a:tc>
                <a:extLst>
                  <a:ext uri="{0D108BD9-81ED-4DB2-BD59-A6C34878D82A}">
                    <a16:rowId xmlns:a16="http://schemas.microsoft.com/office/drawing/2014/main" val="1286740193"/>
                  </a:ext>
                </a:extLst>
              </a:tr>
              <a:tr h="191439">
                <a:tc>
                  <a:txBody>
                    <a:bodyPr/>
                    <a:lstStyle/>
                    <a:p>
                      <a:pPr algn="l" fontAlgn="b"/>
                      <a:r>
                        <a:rPr lang="en-US" sz="900" b="0" i="0" u="none" strike="noStrike">
                          <a:solidFill>
                            <a:srgbClr val="000000"/>
                          </a:solidFill>
                          <a:effectLst/>
                          <a:latin typeface="Times" panose="02020603050405020304" pitchFamily="18" charset="0"/>
                        </a:rPr>
                        <a:t>     Part Time &amp; Seasonal</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3,023,852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(881,320)</a:t>
                      </a:r>
                    </a:p>
                  </a:txBody>
                  <a:tcPr marL="7506" marR="7506" marT="7506" marB="0" anchor="b">
                    <a:lnL>
                      <a:noFill/>
                    </a:lnL>
                    <a:lnR>
                      <a:noFill/>
                    </a:lnR>
                    <a:lnT>
                      <a:noFill/>
                    </a:lnT>
                    <a:lnB>
                      <a:noFill/>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29.15%</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(202,256)</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1,940,276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1,921,624 </a:t>
                      </a:r>
                    </a:p>
                  </a:txBody>
                  <a:tcPr marL="7506" marR="7506" marT="7506"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1,102,228 </a:t>
                      </a:r>
                    </a:p>
                  </a:txBody>
                  <a:tcPr marL="7506" marR="7506" marT="7506" marB="0" anchor="b">
                    <a:lnL>
                      <a:noFill/>
                    </a:lnL>
                    <a:lnR>
                      <a:noFill/>
                    </a:lnR>
                    <a:lnT>
                      <a:noFill/>
                    </a:lnT>
                    <a:lnB>
                      <a:noFill/>
                    </a:lnB>
                    <a:solidFill>
                      <a:srgbClr val="D9D9D9"/>
                    </a:solidFill>
                  </a:tcPr>
                </a:tc>
                <a:extLst>
                  <a:ext uri="{0D108BD9-81ED-4DB2-BD59-A6C34878D82A}">
                    <a16:rowId xmlns:a16="http://schemas.microsoft.com/office/drawing/2014/main" val="2930064431"/>
                  </a:ext>
                </a:extLst>
              </a:tr>
              <a:tr h="191439">
                <a:tc>
                  <a:txBody>
                    <a:bodyPr/>
                    <a:lstStyle/>
                    <a:p>
                      <a:pPr algn="l" fontAlgn="b"/>
                      <a:r>
                        <a:rPr lang="en-US" sz="900" b="0" i="0" u="none" strike="noStrike">
                          <a:solidFill>
                            <a:srgbClr val="000000"/>
                          </a:solidFill>
                          <a:effectLst/>
                          <a:latin typeface="Times" panose="02020603050405020304" pitchFamily="18" charset="0"/>
                        </a:rPr>
                        <a:t>     Substitutes</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1,000,000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(949,567)</a:t>
                      </a:r>
                    </a:p>
                  </a:txBody>
                  <a:tcPr marL="7506" marR="7506" marT="7506" marB="0" anchor="b">
                    <a:lnL>
                      <a:noFill/>
                    </a:lnL>
                    <a:lnR>
                      <a:noFill/>
                    </a:lnR>
                    <a:lnT>
                      <a:noFill/>
                    </a:lnT>
                    <a:lnB>
                      <a:noFill/>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94.96%</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0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50,433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1,273,838 </a:t>
                      </a:r>
                    </a:p>
                  </a:txBody>
                  <a:tcPr marL="7506" marR="7506" marT="7506"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(273,838)</a:t>
                      </a:r>
                    </a:p>
                  </a:txBody>
                  <a:tcPr marL="7506" marR="7506" marT="7506" marB="0" anchor="b">
                    <a:lnL>
                      <a:noFill/>
                    </a:lnL>
                    <a:lnR>
                      <a:noFill/>
                    </a:lnR>
                    <a:lnT>
                      <a:noFill/>
                    </a:lnT>
                    <a:lnB>
                      <a:noFill/>
                    </a:lnB>
                    <a:solidFill>
                      <a:srgbClr val="D9D9D9"/>
                    </a:solidFill>
                  </a:tcPr>
                </a:tc>
                <a:extLst>
                  <a:ext uri="{0D108BD9-81ED-4DB2-BD59-A6C34878D82A}">
                    <a16:rowId xmlns:a16="http://schemas.microsoft.com/office/drawing/2014/main" val="2606765681"/>
                  </a:ext>
                </a:extLst>
              </a:tr>
              <a:tr h="191439">
                <a:tc>
                  <a:txBody>
                    <a:bodyPr/>
                    <a:lstStyle/>
                    <a:p>
                      <a:pPr algn="l" fontAlgn="b"/>
                      <a:r>
                        <a:rPr lang="en-US" sz="900" b="0" i="0" u="none" strike="noStrike">
                          <a:solidFill>
                            <a:srgbClr val="000000"/>
                          </a:solidFill>
                          <a:effectLst/>
                          <a:latin typeface="Times" panose="02020603050405020304" pitchFamily="18" charset="0"/>
                        </a:rPr>
                        <a:t>     Overtime, Benefits, Other</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3,528,550 </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(1,879,722)</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53.27%</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(47,189)</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1,601,639 </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2,563,245 </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937,255 </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23390733"/>
                  </a:ext>
                </a:extLst>
              </a:tr>
              <a:tr h="191439">
                <a:tc>
                  <a:txBody>
                    <a:bodyPr/>
                    <a:lstStyle/>
                    <a:p>
                      <a:pPr algn="r" fontAlgn="b"/>
                      <a:r>
                        <a:rPr lang="en-US" sz="900" b="1" i="0" u="none" strike="noStrike">
                          <a:solidFill>
                            <a:srgbClr val="000000"/>
                          </a:solidFill>
                          <a:effectLst/>
                          <a:latin typeface="Times" panose="02020603050405020304" pitchFamily="18" charset="0"/>
                        </a:rPr>
                        <a:t>Total Salaries and Benefits</a:t>
                      </a:r>
                    </a:p>
                  </a:txBody>
                  <a:tcPr marL="7506" marR="7506" marT="7506" marB="0" anchor="b">
                    <a:lnL>
                      <a:noFill/>
                    </a:lnL>
                    <a:lnR>
                      <a:noFill/>
                    </a:lnR>
                    <a:lnT>
                      <a:noFill/>
                    </a:lnT>
                    <a:lnB>
                      <a:noFill/>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$119,187,691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($50,983,601)</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1" u="none" strike="noStrike">
                          <a:solidFill>
                            <a:srgbClr val="000000"/>
                          </a:solidFill>
                          <a:effectLst/>
                          <a:latin typeface="Times" panose="02020603050405020304" pitchFamily="18" charset="0"/>
                        </a:rPr>
                        <a:t>42.78%</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($249,445)</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$67,954,645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Times" panose="02020603050405020304" pitchFamily="18" charset="0"/>
                        </a:rPr>
                        <a:t> $      122,670,992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1" i="0" u="none" strike="noStrike">
                          <a:solidFill>
                            <a:srgbClr val="000000"/>
                          </a:solidFill>
                          <a:effectLst/>
                          <a:latin typeface="Times" panose="02020603050405020304" pitchFamily="18" charset="0"/>
                        </a:rPr>
                        <a:t> $         (3,511,351)</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55962535"/>
                  </a:ext>
                </a:extLst>
              </a:tr>
              <a:tr h="191439">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4266695368"/>
                  </a:ext>
                </a:extLst>
              </a:tr>
              <a:tr h="191439">
                <a:tc>
                  <a:txBody>
                    <a:bodyPr/>
                    <a:lstStyle/>
                    <a:p>
                      <a:pPr algn="l" fontAlgn="b"/>
                      <a:r>
                        <a:rPr lang="en-US" sz="900" b="1" i="0" u="none" strike="noStrike">
                          <a:solidFill>
                            <a:srgbClr val="000000"/>
                          </a:solidFill>
                          <a:effectLst/>
                          <a:latin typeface="Times" panose="02020603050405020304" pitchFamily="18" charset="0"/>
                        </a:rPr>
                        <a:t>Supplies and Services</a:t>
                      </a:r>
                    </a:p>
                  </a:txBody>
                  <a:tcPr marL="7506" marR="7506" marT="7506"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D9D9D9"/>
                    </a:solidFill>
                  </a:tcPr>
                </a:tc>
                <a:extLst>
                  <a:ext uri="{0D108BD9-81ED-4DB2-BD59-A6C34878D82A}">
                    <a16:rowId xmlns:a16="http://schemas.microsoft.com/office/drawing/2014/main" val="2232125493"/>
                  </a:ext>
                </a:extLst>
              </a:tr>
              <a:tr h="191439">
                <a:tc>
                  <a:txBody>
                    <a:bodyPr/>
                    <a:lstStyle/>
                    <a:p>
                      <a:pPr algn="l" fontAlgn="b"/>
                      <a:r>
                        <a:rPr lang="en-US" sz="900" b="0" i="0" u="none" strike="noStrike">
                          <a:solidFill>
                            <a:srgbClr val="000000"/>
                          </a:solidFill>
                          <a:effectLst/>
                          <a:latin typeface="Times" panose="02020603050405020304" pitchFamily="18" charset="0"/>
                        </a:rPr>
                        <a:t>     Instructional Supplies</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$3,335,665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($1,634,957)</a:t>
                      </a:r>
                    </a:p>
                  </a:txBody>
                  <a:tcPr marL="7506" marR="7506" marT="7506" marB="0" anchor="b">
                    <a:lnL>
                      <a:noFill/>
                    </a:lnL>
                    <a:lnR>
                      <a:noFill/>
                    </a:lnR>
                    <a:lnT>
                      <a:noFill/>
                    </a:lnT>
                    <a:lnB>
                      <a:noFill/>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49.01%</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($1,124,633)</a:t>
                      </a:r>
                    </a:p>
                  </a:txBody>
                  <a:tcPr marL="7506" marR="7506" marT="7506" marB="0" anchor="b">
                    <a:lnL>
                      <a:noFill/>
                    </a:lnL>
                    <a:lnR>
                      <a:noFill/>
                    </a:lnR>
                    <a:lnT>
                      <a:noFill/>
                    </a:lnT>
                    <a:lnB>
                      <a:noFill/>
                    </a:lnB>
                  </a:tcPr>
                </a:tc>
                <a:tc>
                  <a:txBody>
                    <a:bodyPr/>
                    <a:lstStyle/>
                    <a:p>
                      <a:pPr algn="r" fontAlgn="b"/>
                      <a:r>
                        <a:rPr lang="en-US" sz="900" b="0" i="0" u="none" strike="noStrike">
                          <a:solidFill>
                            <a:srgbClr val="000000"/>
                          </a:solidFill>
                          <a:effectLst/>
                          <a:latin typeface="Times" panose="02020603050405020304" pitchFamily="18" charset="0"/>
                        </a:rPr>
                        <a:t>$576,075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3,728,117 </a:t>
                      </a:r>
                    </a:p>
                  </a:txBody>
                  <a:tcPr marL="7506" marR="7506" marT="7506"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(393,452)</a:t>
                      </a:r>
                    </a:p>
                  </a:txBody>
                  <a:tcPr marL="7506" marR="7506" marT="7506" marB="0" anchor="b">
                    <a:lnL>
                      <a:noFill/>
                    </a:lnL>
                    <a:lnR>
                      <a:noFill/>
                    </a:lnR>
                    <a:lnT>
                      <a:noFill/>
                    </a:lnT>
                    <a:lnB>
                      <a:noFill/>
                    </a:lnB>
                    <a:solidFill>
                      <a:srgbClr val="D9D9D9"/>
                    </a:solidFill>
                  </a:tcPr>
                </a:tc>
                <a:extLst>
                  <a:ext uri="{0D108BD9-81ED-4DB2-BD59-A6C34878D82A}">
                    <a16:rowId xmlns:a16="http://schemas.microsoft.com/office/drawing/2014/main" val="1381621237"/>
                  </a:ext>
                </a:extLst>
              </a:tr>
              <a:tr h="191439">
                <a:tc>
                  <a:txBody>
                    <a:bodyPr/>
                    <a:lstStyle/>
                    <a:p>
                      <a:pPr algn="l" fontAlgn="b"/>
                      <a:r>
                        <a:rPr lang="en-US" sz="900" b="0" i="0" u="none" strike="noStrike">
                          <a:solidFill>
                            <a:srgbClr val="000000"/>
                          </a:solidFill>
                          <a:effectLst/>
                          <a:latin typeface="Times" panose="02020603050405020304" pitchFamily="18" charset="0"/>
                        </a:rPr>
                        <a:t>     Tuition</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24,368,195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(5,568,337)</a:t>
                      </a:r>
                    </a:p>
                  </a:txBody>
                  <a:tcPr marL="7506" marR="7506" marT="7506" marB="0" anchor="b">
                    <a:lnL>
                      <a:noFill/>
                    </a:lnL>
                    <a:lnR>
                      <a:noFill/>
                    </a:lnR>
                    <a:lnT>
                      <a:noFill/>
                    </a:lnT>
                    <a:lnB>
                      <a:noFill/>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22.85%</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(24,192,794)</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(5,392,936)</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21,734,550 </a:t>
                      </a:r>
                    </a:p>
                  </a:txBody>
                  <a:tcPr marL="7506" marR="7506" marT="7506"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2,633,645 </a:t>
                      </a:r>
                    </a:p>
                  </a:txBody>
                  <a:tcPr marL="7506" marR="7506" marT="7506" marB="0" anchor="b">
                    <a:lnL>
                      <a:noFill/>
                    </a:lnL>
                    <a:lnR>
                      <a:noFill/>
                    </a:lnR>
                    <a:lnT>
                      <a:noFill/>
                    </a:lnT>
                    <a:lnB>
                      <a:noFill/>
                    </a:lnB>
                    <a:solidFill>
                      <a:srgbClr val="D9D9D9"/>
                    </a:solidFill>
                  </a:tcPr>
                </a:tc>
                <a:extLst>
                  <a:ext uri="{0D108BD9-81ED-4DB2-BD59-A6C34878D82A}">
                    <a16:rowId xmlns:a16="http://schemas.microsoft.com/office/drawing/2014/main" val="399171600"/>
                  </a:ext>
                </a:extLst>
              </a:tr>
              <a:tr h="191439">
                <a:tc>
                  <a:txBody>
                    <a:bodyPr/>
                    <a:lstStyle/>
                    <a:p>
                      <a:pPr algn="l" fontAlgn="b"/>
                      <a:r>
                        <a:rPr lang="en-US" sz="900" b="0" i="0" u="none" strike="noStrike">
                          <a:solidFill>
                            <a:srgbClr val="000000"/>
                          </a:solidFill>
                          <a:effectLst/>
                          <a:latin typeface="Times" panose="02020603050405020304" pitchFamily="18" charset="0"/>
                        </a:rPr>
                        <a:t>     Utilities</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12,256,000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(2,760,706)</a:t>
                      </a:r>
                    </a:p>
                  </a:txBody>
                  <a:tcPr marL="7506" marR="7506" marT="7506" marB="0" anchor="b">
                    <a:lnL>
                      <a:noFill/>
                    </a:lnL>
                    <a:lnR>
                      <a:noFill/>
                    </a:lnR>
                    <a:lnT>
                      <a:noFill/>
                    </a:lnT>
                    <a:lnB>
                      <a:noFill/>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22.53%</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(8,412,042)</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dirty="0">
                          <a:solidFill>
                            <a:srgbClr val="000000"/>
                          </a:solidFill>
                          <a:effectLst/>
                          <a:latin typeface="Times" panose="02020603050405020304" pitchFamily="18" charset="0"/>
                        </a:rPr>
                        <a:t>1,083,252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9,614,328 </a:t>
                      </a:r>
                    </a:p>
                  </a:txBody>
                  <a:tcPr marL="7506" marR="7506" marT="7506"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2,586,672 </a:t>
                      </a:r>
                    </a:p>
                  </a:txBody>
                  <a:tcPr marL="7506" marR="7506" marT="7506" marB="0" anchor="b">
                    <a:lnL>
                      <a:noFill/>
                    </a:lnL>
                    <a:lnR>
                      <a:noFill/>
                    </a:lnR>
                    <a:lnT>
                      <a:noFill/>
                    </a:lnT>
                    <a:lnB>
                      <a:noFill/>
                    </a:lnB>
                    <a:solidFill>
                      <a:srgbClr val="D9D9D9"/>
                    </a:solidFill>
                  </a:tcPr>
                </a:tc>
                <a:extLst>
                  <a:ext uri="{0D108BD9-81ED-4DB2-BD59-A6C34878D82A}">
                    <a16:rowId xmlns:a16="http://schemas.microsoft.com/office/drawing/2014/main" val="3249970560"/>
                  </a:ext>
                </a:extLst>
              </a:tr>
              <a:tr h="191439">
                <a:tc>
                  <a:txBody>
                    <a:bodyPr/>
                    <a:lstStyle/>
                    <a:p>
                      <a:pPr algn="l" fontAlgn="b"/>
                      <a:r>
                        <a:rPr lang="en-US" sz="900" b="0" i="0" u="none" strike="noStrike">
                          <a:solidFill>
                            <a:srgbClr val="000000"/>
                          </a:solidFill>
                          <a:effectLst/>
                          <a:latin typeface="Times" panose="02020603050405020304" pitchFamily="18" charset="0"/>
                        </a:rPr>
                        <a:t>     Transportation</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26,552,450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(5,038,957)</a:t>
                      </a:r>
                    </a:p>
                  </a:txBody>
                  <a:tcPr marL="7506" marR="7506" marT="7506" marB="0" anchor="b">
                    <a:lnL>
                      <a:noFill/>
                    </a:lnL>
                    <a:lnR>
                      <a:noFill/>
                    </a:lnR>
                    <a:lnT>
                      <a:noFill/>
                    </a:lnT>
                    <a:lnB>
                      <a:noFill/>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18.98%</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(32,309,281)</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(10,795,788)</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33,171,319 </a:t>
                      </a:r>
                    </a:p>
                  </a:txBody>
                  <a:tcPr marL="7506" marR="7506" marT="7506"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(6,629,369)</a:t>
                      </a:r>
                    </a:p>
                  </a:txBody>
                  <a:tcPr marL="7506" marR="7506" marT="7506" marB="0" anchor="b">
                    <a:lnL>
                      <a:noFill/>
                    </a:lnL>
                    <a:lnR>
                      <a:noFill/>
                    </a:lnR>
                    <a:lnT>
                      <a:noFill/>
                    </a:lnT>
                    <a:lnB>
                      <a:noFill/>
                    </a:lnB>
                    <a:solidFill>
                      <a:srgbClr val="D9D9D9"/>
                    </a:solidFill>
                  </a:tcPr>
                </a:tc>
                <a:extLst>
                  <a:ext uri="{0D108BD9-81ED-4DB2-BD59-A6C34878D82A}">
                    <a16:rowId xmlns:a16="http://schemas.microsoft.com/office/drawing/2014/main" val="2499245674"/>
                  </a:ext>
                </a:extLst>
              </a:tr>
              <a:tr h="191439">
                <a:tc>
                  <a:txBody>
                    <a:bodyPr/>
                    <a:lstStyle/>
                    <a:p>
                      <a:pPr algn="l" fontAlgn="b"/>
                      <a:r>
                        <a:rPr lang="en-US" sz="900" b="0" i="0" u="none" strike="noStrike">
                          <a:solidFill>
                            <a:srgbClr val="000000"/>
                          </a:solidFill>
                          <a:effectLst/>
                          <a:latin typeface="Times" panose="02020603050405020304" pitchFamily="18" charset="0"/>
                        </a:rPr>
                        <a:t>     Maintenance, Property, Custodial</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2,396,861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(813,585)</a:t>
                      </a:r>
                    </a:p>
                  </a:txBody>
                  <a:tcPr marL="7506" marR="7506" marT="7506" marB="0" anchor="b">
                    <a:lnL>
                      <a:noFill/>
                    </a:lnL>
                    <a:lnR>
                      <a:noFill/>
                    </a:lnR>
                    <a:lnT>
                      <a:noFill/>
                    </a:lnT>
                    <a:lnB>
                      <a:noFill/>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33.94%</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(1,218,100)</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dirty="0">
                          <a:solidFill>
                            <a:srgbClr val="000000"/>
                          </a:solidFill>
                          <a:effectLst/>
                          <a:latin typeface="Times" panose="02020603050405020304" pitchFamily="18" charset="0"/>
                        </a:rPr>
                        <a:t>365,176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2,005,868 </a:t>
                      </a:r>
                    </a:p>
                  </a:txBody>
                  <a:tcPr marL="7506" marR="7506" marT="7506"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392,741 </a:t>
                      </a:r>
                    </a:p>
                  </a:txBody>
                  <a:tcPr marL="7506" marR="7506" marT="7506" marB="0" anchor="b">
                    <a:lnL>
                      <a:noFill/>
                    </a:lnL>
                    <a:lnR>
                      <a:noFill/>
                    </a:lnR>
                    <a:lnT>
                      <a:noFill/>
                    </a:lnT>
                    <a:lnB>
                      <a:noFill/>
                    </a:lnB>
                    <a:solidFill>
                      <a:srgbClr val="D9D9D9"/>
                    </a:solidFill>
                  </a:tcPr>
                </a:tc>
                <a:extLst>
                  <a:ext uri="{0D108BD9-81ED-4DB2-BD59-A6C34878D82A}">
                    <a16:rowId xmlns:a16="http://schemas.microsoft.com/office/drawing/2014/main" val="1520897703"/>
                  </a:ext>
                </a:extLst>
              </a:tr>
              <a:tr h="191439">
                <a:tc>
                  <a:txBody>
                    <a:bodyPr/>
                    <a:lstStyle/>
                    <a:p>
                      <a:pPr algn="l" fontAlgn="b"/>
                      <a:r>
                        <a:rPr lang="en-US" sz="900" b="0" i="0" u="none" strike="noStrike">
                          <a:solidFill>
                            <a:srgbClr val="000000"/>
                          </a:solidFill>
                          <a:effectLst/>
                          <a:latin typeface="Times" panose="02020603050405020304" pitchFamily="18" charset="0"/>
                        </a:rPr>
                        <a:t>     Other Contractual Services</a:t>
                      </a:r>
                    </a:p>
                  </a:txBody>
                  <a:tcPr marL="7506" marR="7506" marT="750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15,166,922 </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(4,887,622)</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1" u="none" strike="noStrike">
                          <a:solidFill>
                            <a:srgbClr val="000000"/>
                          </a:solidFill>
                          <a:effectLst/>
                          <a:latin typeface="Times" panose="02020603050405020304" pitchFamily="18" charset="0"/>
                        </a:rPr>
                        <a:t>32.23%</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(11,435,150)</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Times" panose="02020603050405020304" pitchFamily="18" charset="0"/>
                        </a:rPr>
                        <a:t>(1,155,849)</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Times" panose="02020603050405020304" pitchFamily="18" charset="0"/>
                        </a:rPr>
                        <a:t>           16,215,351 </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(955,627)</a:t>
                      </a:r>
                    </a:p>
                  </a:txBody>
                  <a:tcPr marL="7506" marR="7506" marT="7506"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03996063"/>
                  </a:ext>
                </a:extLst>
              </a:tr>
              <a:tr h="191439">
                <a:tc>
                  <a:txBody>
                    <a:bodyPr/>
                    <a:lstStyle/>
                    <a:p>
                      <a:pPr algn="r" fontAlgn="b"/>
                      <a:r>
                        <a:rPr lang="en-US" sz="900" b="1" i="0" u="none" strike="noStrike">
                          <a:solidFill>
                            <a:srgbClr val="000000"/>
                          </a:solidFill>
                          <a:effectLst/>
                          <a:latin typeface="Times" panose="02020603050405020304" pitchFamily="18" charset="0"/>
                        </a:rPr>
                        <a:t>Total Supplies and Services</a:t>
                      </a:r>
                    </a:p>
                  </a:txBody>
                  <a:tcPr marL="7506" marR="7506" marT="7506" marB="0" anchor="b">
                    <a:lnL>
                      <a:noFill/>
                    </a:lnL>
                    <a:lnR>
                      <a:noFill/>
                    </a:lnR>
                    <a:lnT>
                      <a:noFill/>
                    </a:lnT>
                    <a:lnB>
                      <a:noFill/>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$84,076,093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($20,704,164)</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1" u="none" strike="noStrike">
                          <a:solidFill>
                            <a:srgbClr val="000000"/>
                          </a:solidFill>
                          <a:effectLst/>
                          <a:latin typeface="Times" panose="02020603050405020304" pitchFamily="18" charset="0"/>
                        </a:rPr>
                        <a:t>24.63%</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($78,692,000)</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($15,320,071)</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Times" panose="02020603050405020304" pitchFamily="18" charset="0"/>
                        </a:rPr>
                        <a:t> $        86,469,532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1" i="0" u="none" strike="noStrike">
                          <a:solidFill>
                            <a:srgbClr val="000000"/>
                          </a:solidFill>
                          <a:effectLst/>
                          <a:latin typeface="Times" panose="02020603050405020304" pitchFamily="18" charset="0"/>
                        </a:rPr>
                        <a:t> $         (2,365,389)</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6727797"/>
                  </a:ext>
                </a:extLst>
              </a:tr>
              <a:tr h="191439">
                <a:tc>
                  <a:txBody>
                    <a:bodyPr/>
                    <a:lstStyle/>
                    <a:p>
                      <a:pPr algn="r"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1"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71234724"/>
                  </a:ext>
                </a:extLst>
              </a:tr>
              <a:tr h="191439">
                <a:tc>
                  <a:txBody>
                    <a:bodyPr/>
                    <a:lstStyle/>
                    <a:p>
                      <a:pPr algn="r" fontAlgn="b"/>
                      <a:r>
                        <a:rPr lang="en-US" sz="900" b="1" i="0" u="none" strike="noStrike">
                          <a:solidFill>
                            <a:srgbClr val="000000"/>
                          </a:solidFill>
                          <a:effectLst/>
                          <a:latin typeface="Times" panose="02020603050405020304" pitchFamily="18" charset="0"/>
                        </a:rPr>
                        <a:t>General Fund Totals</a:t>
                      </a:r>
                    </a:p>
                  </a:txBody>
                  <a:tcPr marL="7506" marR="7506" marT="7506" marB="0" anchor="b">
                    <a:lnL>
                      <a:noFill/>
                    </a:lnL>
                    <a:lnR>
                      <a:noFill/>
                    </a:lnR>
                    <a:lnT>
                      <a:noFill/>
                    </a:lnT>
                    <a:lnB>
                      <a:noFill/>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a:noFill/>
                    </a:lnT>
                    <a:lnB>
                      <a:noFill/>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$203,263,784 </a:t>
                      </a:r>
                    </a:p>
                  </a:txBody>
                  <a:tcPr marL="7506" marR="7506" marT="750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($71,687,766)</a:t>
                      </a:r>
                    </a:p>
                  </a:txBody>
                  <a:tcPr marL="7506" marR="7506" marT="750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1" u="none" strike="noStrike">
                          <a:solidFill>
                            <a:srgbClr val="000000"/>
                          </a:solidFill>
                          <a:effectLst/>
                          <a:latin typeface="Times" panose="02020603050405020304" pitchFamily="18" charset="0"/>
                        </a:rPr>
                        <a:t>35.27%</a:t>
                      </a:r>
                    </a:p>
                  </a:txBody>
                  <a:tcPr marL="7506" marR="7506" marT="750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($78,941,444)</a:t>
                      </a:r>
                    </a:p>
                  </a:txBody>
                  <a:tcPr marL="7506" marR="7506" marT="750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Times" panose="02020603050405020304" pitchFamily="18" charset="0"/>
                        </a:rPr>
                        <a:t>$52,634,574 </a:t>
                      </a:r>
                    </a:p>
                  </a:txBody>
                  <a:tcPr marL="7506" marR="7506" marT="750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Times" panose="02020603050405020304" pitchFamily="18" charset="0"/>
                        </a:rPr>
                        <a:t> </a:t>
                      </a:r>
                    </a:p>
                  </a:txBody>
                  <a:tcPr marL="7506" marR="7506" marT="750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Times" panose="02020603050405020304" pitchFamily="18" charset="0"/>
                        </a:rPr>
                        <a:t> $      209,140,524 </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1" i="0" u="none" strike="noStrike" dirty="0">
                          <a:solidFill>
                            <a:srgbClr val="FF0000"/>
                          </a:solidFill>
                          <a:effectLst/>
                          <a:latin typeface="Times" panose="02020603050405020304" pitchFamily="18" charset="0"/>
                        </a:rPr>
                        <a:t> $         (5,876,740)</a:t>
                      </a:r>
                    </a:p>
                  </a:txBody>
                  <a:tcPr marL="7506" marR="7506" marT="75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88690229"/>
                  </a:ext>
                </a:extLst>
              </a:tr>
            </a:tbl>
          </a:graphicData>
        </a:graphic>
      </p:graphicFrame>
    </p:spTree>
    <p:extLst>
      <p:ext uri="{BB962C8B-B14F-4D97-AF65-F5344CB8AC3E}">
        <p14:creationId xmlns:p14="http://schemas.microsoft.com/office/powerpoint/2010/main" val="172914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938" y="1183358"/>
            <a:ext cx="8622567" cy="5288463"/>
          </a:xfrm>
        </p:spPr>
        <p:txBody>
          <a:bodyPr>
            <a:normAutofit fontScale="55000" lnSpcReduction="20000"/>
          </a:bodyPr>
          <a:lstStyle/>
          <a:p>
            <a:r>
              <a:rPr lang="en-US" dirty="0">
                <a:solidFill>
                  <a:srgbClr val="002060"/>
                </a:solidFill>
                <a:latin typeface="Times New Roman" panose="02020603050405020304" pitchFamily="18" charset="0"/>
                <a:cs typeface="Times New Roman" panose="02020603050405020304" pitchFamily="18" charset="0"/>
              </a:rPr>
              <a:t>How to read the Monthly Financial and/or EOY Forecast Report (Unaudited) as of December 31, 2023(letters refer to column letters on the prior page):</a:t>
            </a:r>
          </a:p>
          <a:p>
            <a:endParaRPr lang="en-US" dirty="0">
              <a:solidFill>
                <a:srgbClr val="002060"/>
              </a:solidFill>
              <a:latin typeface="Times New Roman" panose="02020603050405020304" pitchFamily="18" charset="0"/>
              <a:cs typeface="Times New Roman" panose="02020603050405020304" pitchFamily="18" charset="0"/>
            </a:endParaRPr>
          </a:p>
          <a:p>
            <a:pPr marL="747713" indent="-747713"/>
            <a:r>
              <a:rPr lang="en-US" dirty="0">
                <a:latin typeface="Times New Roman" panose="02020603050405020304" pitchFamily="18" charset="0"/>
                <a:cs typeface="Times New Roman" panose="02020603050405020304" pitchFamily="18" charset="0"/>
              </a:rPr>
              <a:t>A	-	</a:t>
            </a:r>
            <a:r>
              <a:rPr lang="en-US" u="sng" dirty="0">
                <a:latin typeface="Times New Roman" panose="02020603050405020304" pitchFamily="18" charset="0"/>
                <a:cs typeface="Times New Roman" panose="02020603050405020304" pitchFamily="18" charset="0"/>
              </a:rPr>
              <a:t>FY2024 Adopted Budget: </a:t>
            </a:r>
            <a:r>
              <a:rPr lang="en-US" dirty="0">
                <a:latin typeface="Times New Roman" panose="02020603050405020304" pitchFamily="18" charset="0"/>
                <a:cs typeface="Times New Roman" panose="02020603050405020304" pitchFamily="18" charset="0"/>
              </a:rPr>
              <a:t>These are the adopted totals for each category for 		FY 2023-24 (does not reflect any budget revisions)</a:t>
            </a:r>
          </a:p>
          <a:p>
            <a:pPr marL="747713" indent="-747713"/>
            <a:r>
              <a:rPr lang="en-US" dirty="0">
                <a:latin typeface="Times New Roman" panose="02020603050405020304" pitchFamily="18" charset="0"/>
                <a:cs typeface="Times New Roman" panose="02020603050405020304" pitchFamily="18" charset="0"/>
              </a:rPr>
              <a:t>B		</a:t>
            </a:r>
            <a:r>
              <a:rPr lang="en-US" u="sng" dirty="0">
                <a:latin typeface="Times New Roman" panose="02020603050405020304" pitchFamily="18" charset="0"/>
                <a:cs typeface="Times New Roman" panose="02020603050405020304" pitchFamily="18" charset="0"/>
              </a:rPr>
              <a:t>Monthly YTD Actuals:</a:t>
            </a:r>
            <a:r>
              <a:rPr lang="en-US" dirty="0">
                <a:latin typeface="Times New Roman" panose="02020603050405020304" pitchFamily="18" charset="0"/>
                <a:cs typeface="Times New Roman" panose="02020603050405020304" pitchFamily="18" charset="0"/>
              </a:rPr>
              <a:t>  This is what was actually spent as of 12/31/23			without adjustments.</a:t>
            </a:r>
          </a:p>
          <a:p>
            <a:pPr marL="747713" indent="-747713"/>
            <a:r>
              <a:rPr lang="en-US" dirty="0">
                <a:latin typeface="Times New Roman" panose="02020603050405020304" pitchFamily="18" charset="0"/>
                <a:cs typeface="Times New Roman" panose="02020603050405020304" pitchFamily="18" charset="0"/>
              </a:rPr>
              <a:t>C		</a:t>
            </a:r>
            <a:r>
              <a:rPr lang="en-US" u="sng" dirty="0">
                <a:latin typeface="Times New Roman" panose="02020603050405020304" pitchFamily="18" charset="0"/>
                <a:cs typeface="Times New Roman" panose="02020603050405020304" pitchFamily="18" charset="0"/>
              </a:rPr>
              <a:t>Monthly Encumbrances: </a:t>
            </a:r>
            <a:r>
              <a:rPr lang="en-US" dirty="0">
                <a:latin typeface="Times New Roman" panose="02020603050405020304" pitchFamily="18" charset="0"/>
                <a:cs typeface="Times New Roman" panose="02020603050405020304" pitchFamily="18" charset="0"/>
              </a:rPr>
              <a:t>Any encumbrances which have been processed in 		</a:t>
            </a:r>
            <a:r>
              <a:rPr lang="en-US" dirty="0" err="1">
                <a:latin typeface="Times New Roman" panose="02020603050405020304" pitchFamily="18" charset="0"/>
                <a:cs typeface="Times New Roman" panose="02020603050405020304" pitchFamily="18" charset="0"/>
              </a:rPr>
              <a:t>Munis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(A-B+C) </a:t>
            </a:r>
            <a:r>
              <a:rPr lang="en-US" u="sng" dirty="0">
                <a:latin typeface="Times New Roman" panose="02020603050405020304" pitchFamily="18" charset="0"/>
                <a:cs typeface="Times New Roman" panose="02020603050405020304" pitchFamily="18" charset="0"/>
              </a:rPr>
              <a:t>Available: </a:t>
            </a:r>
            <a:r>
              <a:rPr lang="en-US" dirty="0">
                <a:latin typeface="Times New Roman" panose="02020603050405020304" pitchFamily="18" charset="0"/>
                <a:cs typeface="Times New Roman" panose="02020603050405020304" pitchFamily="18" charset="0"/>
              </a:rPr>
              <a:t>What is available in </a:t>
            </a:r>
            <a:r>
              <a:rPr lang="en-US" dirty="0" err="1">
                <a:latin typeface="Times New Roman" panose="02020603050405020304" pitchFamily="18" charset="0"/>
                <a:cs typeface="Times New Roman" panose="02020603050405020304" pitchFamily="18" charset="0"/>
              </a:rPr>
              <a:t>Munis</a:t>
            </a:r>
            <a:r>
              <a:rPr lang="en-US" dirty="0">
                <a:latin typeface="Times New Roman" panose="02020603050405020304" pitchFamily="18" charset="0"/>
                <a:cs typeface="Times New Roman" panose="02020603050405020304" pitchFamily="18" charset="0"/>
              </a:rPr>
              <a:t> to spend as of 12/31/23.</a:t>
            </a:r>
          </a:p>
          <a:p>
            <a:pPr marL="747713" indent="-747713"/>
            <a:r>
              <a:rPr lang="en-US" dirty="0">
                <a:latin typeface="Times New Roman" panose="02020603050405020304" pitchFamily="18" charset="0"/>
                <a:cs typeface="Times New Roman" panose="02020603050405020304" pitchFamily="18" charset="0"/>
              </a:rPr>
              <a:t>F	       </a:t>
            </a:r>
            <a:r>
              <a:rPr lang="en-US" u="sng" dirty="0">
                <a:latin typeface="Times New Roman" panose="02020603050405020304" pitchFamily="18" charset="0"/>
                <a:cs typeface="Times New Roman" panose="02020603050405020304" pitchFamily="18" charset="0"/>
              </a:rPr>
              <a:t>Full Year Expenditure Forecast</a:t>
            </a:r>
            <a:r>
              <a:rPr lang="en-US" dirty="0">
                <a:latin typeface="Times New Roman" panose="02020603050405020304" pitchFamily="18" charset="0"/>
                <a:cs typeface="Times New Roman" panose="02020603050405020304" pitchFamily="18" charset="0"/>
              </a:rPr>
              <a:t> – this is a projected expenditure by year end</a:t>
            </a:r>
          </a:p>
          <a:p>
            <a:pPr marL="800100" lvl="2" indent="0">
              <a:buNone/>
            </a:pPr>
            <a:r>
              <a:rPr lang="en-US" dirty="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taking into consideration reimbursements and other adjustments (tuition 			reimbursements, revenue applied to each category, </a:t>
            </a:r>
            <a:r>
              <a:rPr lang="en-US" sz="3300" dirty="0" err="1">
                <a:latin typeface="Times New Roman" panose="02020603050405020304" pitchFamily="18" charset="0"/>
                <a:cs typeface="Times New Roman" panose="02020603050405020304" pitchFamily="18" charset="0"/>
              </a:rPr>
              <a:t>etc</a:t>
            </a:r>
            <a:r>
              <a:rPr lang="en-US" sz="3300" dirty="0">
                <a:latin typeface="Times New Roman" panose="02020603050405020304" pitchFamily="18" charset="0"/>
                <a:cs typeface="Times New Roman" panose="02020603050405020304" pitchFamily="18" charset="0"/>
              </a:rPr>
              <a:t>)  This is not part of 			the actual expenditures, but rather where we expect to finally spend by 			6/30/24 after these types of adjustments.</a:t>
            </a:r>
          </a:p>
          <a:p>
            <a:pPr marL="747713" indent="-747713"/>
            <a:r>
              <a:rPr lang="en-US" dirty="0">
                <a:latin typeface="Times New Roman" panose="02020603050405020304" pitchFamily="18" charset="0"/>
                <a:cs typeface="Times New Roman" panose="02020603050405020304" pitchFamily="18" charset="0"/>
              </a:rPr>
              <a:t>(A-F)   </a:t>
            </a:r>
            <a:r>
              <a:rPr lang="en-US" u="sng" dirty="0">
                <a:latin typeface="Times New Roman" panose="02020603050405020304" pitchFamily="18" charset="0"/>
                <a:cs typeface="Times New Roman" panose="02020603050405020304" pitchFamily="18" charset="0"/>
              </a:rPr>
              <a:t>Full Year Variance: </a:t>
            </a:r>
            <a:r>
              <a:rPr lang="en-US" dirty="0">
                <a:latin typeface="Times New Roman" panose="02020603050405020304" pitchFamily="18" charset="0"/>
                <a:cs typeface="Times New Roman" panose="02020603050405020304" pitchFamily="18" charset="0"/>
              </a:rPr>
              <a:t> With anticipated adjustments, where we will end the 			year after all costs and adjustments by category.</a:t>
            </a:r>
          </a:p>
          <a:p>
            <a:pPr marL="747713" indent="-747713"/>
            <a:r>
              <a:rPr lang="en-US" b="1" i="1" u="sng" dirty="0">
                <a:latin typeface="Times New Roman" panose="02020603050405020304" pitchFamily="18" charset="0"/>
                <a:cs typeface="Times New Roman" panose="02020603050405020304" pitchFamily="18" charset="0"/>
              </a:rPr>
              <a:t>Monthly actual </a:t>
            </a:r>
            <a:r>
              <a:rPr lang="en-US" dirty="0">
                <a:latin typeface="Times New Roman" panose="02020603050405020304" pitchFamily="18" charset="0"/>
                <a:cs typeface="Times New Roman" panose="02020603050405020304" pitchFamily="18" charset="0"/>
              </a:rPr>
              <a:t>costs can be found in the next three slides (Monthly Financial Report (Unaudited) – December 31, 2023 in column “MTD Actual”</a:t>
            </a:r>
          </a:p>
          <a:p>
            <a:endParaRPr lang="en-US" dirty="0"/>
          </a:p>
        </p:txBody>
      </p:sp>
      <p:sp>
        <p:nvSpPr>
          <p:cNvPr id="4" name="Slide Number Placeholder 3"/>
          <p:cNvSpPr>
            <a:spLocks noGrp="1"/>
          </p:cNvSpPr>
          <p:nvPr>
            <p:ph type="sldNum" sz="quarter" idx="12"/>
          </p:nvPr>
        </p:nvSpPr>
        <p:spPr/>
        <p:txBody>
          <a:bodyPr/>
          <a:lstStyle/>
          <a:p>
            <a:fld id="{37EC49E4-490B-3448-ABB7-1E001E8E0F8E}" type="slidenum">
              <a:rPr lang="en-US" smtClean="0"/>
              <a:t>7</a:t>
            </a:fld>
            <a:endParaRPr lang="en-US" dirty="0"/>
          </a:p>
        </p:txBody>
      </p: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61056" y="242887"/>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78399" y="175846"/>
            <a:ext cx="7560163" cy="41323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How to read the General Fund Report</a:t>
            </a:r>
          </a:p>
        </p:txBody>
      </p:sp>
    </p:spTree>
    <p:extLst>
      <p:ext uri="{BB962C8B-B14F-4D97-AF65-F5344CB8AC3E}">
        <p14:creationId xmlns:p14="http://schemas.microsoft.com/office/powerpoint/2010/main" val="352527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rPr>
              <a:t>General Fund (</a:t>
            </a:r>
            <a:r>
              <a:rPr kumimoji="0" lang="en-US" altLang="en-US" sz="2400" b="0" i="0" u="none" strike="noStrike" kern="1200" cap="none" spc="0" normalizeH="0" baseline="0" noProof="0" dirty="0" err="1">
                <a:ln>
                  <a:noFill/>
                </a:ln>
                <a:solidFill>
                  <a:prstClr val="white"/>
                </a:solidFill>
                <a:effectLst/>
                <a:uLnTx/>
                <a:uFillTx/>
                <a:latin typeface="Times New Roman" pitchFamily="18" charset="0"/>
                <a:ea typeface="MS PGothic" pitchFamily="34" charset="-128"/>
                <a:cs typeface="Times New Roman" pitchFamily="18" charset="0"/>
              </a:rPr>
              <a:t>cont</a:t>
            </a:r>
            <a:r>
              <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rPr>
              <a:t>)</a:t>
            </a: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6553200" y="6466114"/>
            <a:ext cx="2133600" cy="25536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EC49E4-490B-3448-ABB7-1E001E8E0F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71CC247C-4D9C-45C8-9BD0-4C9DB0C2F6A9}"/>
              </a:ext>
            </a:extLst>
          </p:cNvPr>
          <p:cNvGraphicFramePr>
            <a:graphicFrameLocks noGrp="1"/>
          </p:cNvGraphicFramePr>
          <p:nvPr>
            <p:extLst>
              <p:ext uri="{D42A27DB-BD31-4B8C-83A1-F6EECF244321}">
                <p14:modId xmlns:p14="http://schemas.microsoft.com/office/powerpoint/2010/main" val="3568930699"/>
              </p:ext>
            </p:extLst>
          </p:nvPr>
        </p:nvGraphicFramePr>
        <p:xfrm>
          <a:off x="219076" y="967666"/>
          <a:ext cx="8214712" cy="5248503"/>
        </p:xfrm>
        <a:graphic>
          <a:graphicData uri="http://schemas.openxmlformats.org/drawingml/2006/table">
            <a:tbl>
              <a:tblPr/>
              <a:tblGrid>
                <a:gridCol w="1617382">
                  <a:extLst>
                    <a:ext uri="{9D8B030D-6E8A-4147-A177-3AD203B41FA5}">
                      <a16:colId xmlns:a16="http://schemas.microsoft.com/office/drawing/2014/main" val="3656673760"/>
                    </a:ext>
                  </a:extLst>
                </a:gridCol>
                <a:gridCol w="1766105">
                  <a:extLst>
                    <a:ext uri="{9D8B030D-6E8A-4147-A177-3AD203B41FA5}">
                      <a16:colId xmlns:a16="http://schemas.microsoft.com/office/drawing/2014/main" val="3878317451"/>
                    </a:ext>
                  </a:extLst>
                </a:gridCol>
                <a:gridCol w="885376">
                  <a:extLst>
                    <a:ext uri="{9D8B030D-6E8A-4147-A177-3AD203B41FA5}">
                      <a16:colId xmlns:a16="http://schemas.microsoft.com/office/drawing/2014/main" val="3810600420"/>
                    </a:ext>
                  </a:extLst>
                </a:gridCol>
                <a:gridCol w="808690">
                  <a:extLst>
                    <a:ext uri="{9D8B030D-6E8A-4147-A177-3AD203B41FA5}">
                      <a16:colId xmlns:a16="http://schemas.microsoft.com/office/drawing/2014/main" val="801526374"/>
                    </a:ext>
                  </a:extLst>
                </a:gridCol>
                <a:gridCol w="808690">
                  <a:extLst>
                    <a:ext uri="{9D8B030D-6E8A-4147-A177-3AD203B41FA5}">
                      <a16:colId xmlns:a16="http://schemas.microsoft.com/office/drawing/2014/main" val="2275901930"/>
                    </a:ext>
                  </a:extLst>
                </a:gridCol>
                <a:gridCol w="808690">
                  <a:extLst>
                    <a:ext uri="{9D8B030D-6E8A-4147-A177-3AD203B41FA5}">
                      <a16:colId xmlns:a16="http://schemas.microsoft.com/office/drawing/2014/main" val="2347103982"/>
                    </a:ext>
                  </a:extLst>
                </a:gridCol>
                <a:gridCol w="885376">
                  <a:extLst>
                    <a:ext uri="{9D8B030D-6E8A-4147-A177-3AD203B41FA5}">
                      <a16:colId xmlns:a16="http://schemas.microsoft.com/office/drawing/2014/main" val="835838975"/>
                    </a:ext>
                  </a:extLst>
                </a:gridCol>
                <a:gridCol w="634403">
                  <a:extLst>
                    <a:ext uri="{9D8B030D-6E8A-4147-A177-3AD203B41FA5}">
                      <a16:colId xmlns:a16="http://schemas.microsoft.com/office/drawing/2014/main" val="202838480"/>
                    </a:ext>
                  </a:extLst>
                </a:gridCol>
              </a:tblGrid>
              <a:tr h="115108">
                <a:tc>
                  <a:txBody>
                    <a:bodyPr/>
                    <a:lstStyle/>
                    <a:p>
                      <a:pPr algn="l" fontAlgn="b"/>
                      <a:r>
                        <a:rPr lang="en-US" sz="600" b="0" i="0" u="none" strike="noStrike">
                          <a:solidFill>
                            <a:srgbClr val="000000"/>
                          </a:solidFill>
                          <a:effectLst/>
                          <a:latin typeface="Calibri" panose="020F0502020204030204" pitchFamily="34" charset="0"/>
                        </a:rPr>
                        <a:t> </a:t>
                      </a: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extLst>
                  <a:ext uri="{0D108BD9-81ED-4DB2-BD59-A6C34878D82A}">
                    <a16:rowId xmlns:a16="http://schemas.microsoft.com/office/drawing/2014/main" val="2027725471"/>
                  </a:ext>
                </a:extLst>
              </a:tr>
              <a:tr h="106985">
                <a:tc gridSpan="8">
                  <a:txBody>
                    <a:bodyPr/>
                    <a:lstStyle/>
                    <a:p>
                      <a:pPr algn="ctr" fontAlgn="b"/>
                      <a:r>
                        <a:rPr lang="en-US" sz="600" b="1" i="0" u="none" strike="noStrike">
                          <a:solidFill>
                            <a:srgbClr val="000000"/>
                          </a:solidFill>
                          <a:effectLst/>
                          <a:latin typeface="Times" panose="02020603050405020304" pitchFamily="18" charset="0"/>
                        </a:rPr>
                        <a:t>Fiscal Year 2023-2024</a:t>
                      </a:r>
                    </a:p>
                  </a:txBody>
                  <a:tcPr marL="4487" marR="4487" marT="4487"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9820656"/>
                  </a:ext>
                </a:extLst>
              </a:tr>
              <a:tr h="106985">
                <a:tc gridSpan="8">
                  <a:txBody>
                    <a:bodyPr/>
                    <a:lstStyle/>
                    <a:p>
                      <a:pPr algn="ctr" fontAlgn="b"/>
                      <a:r>
                        <a:rPr lang="en-US" sz="600" b="1" i="0" u="none" strike="noStrike">
                          <a:solidFill>
                            <a:srgbClr val="000000"/>
                          </a:solidFill>
                          <a:effectLst/>
                          <a:latin typeface="Times" panose="02020603050405020304" pitchFamily="18" charset="0"/>
                        </a:rPr>
                        <a:t>Education Operating Fund  (General Fund)</a:t>
                      </a:r>
                    </a:p>
                  </a:txBody>
                  <a:tcPr marL="4487" marR="4487" marT="4487"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0645094"/>
                  </a:ext>
                </a:extLst>
              </a:tr>
              <a:tr h="106985">
                <a:tc gridSpan="8">
                  <a:txBody>
                    <a:bodyPr/>
                    <a:lstStyle/>
                    <a:p>
                      <a:pPr algn="ctr" fontAlgn="b"/>
                      <a:r>
                        <a:rPr lang="en-US" sz="600" b="1" i="0" u="none" strike="noStrike">
                          <a:solidFill>
                            <a:srgbClr val="000000"/>
                          </a:solidFill>
                          <a:effectLst/>
                          <a:latin typeface="Times" panose="02020603050405020304" pitchFamily="18" charset="0"/>
                        </a:rPr>
                        <a:t>Monthly Financial Report (</a:t>
                      </a:r>
                      <a:r>
                        <a:rPr lang="en-US" sz="600" b="1" i="1" u="none" strike="noStrike">
                          <a:solidFill>
                            <a:srgbClr val="000000"/>
                          </a:solidFill>
                          <a:effectLst/>
                          <a:latin typeface="Times" panose="02020603050405020304" pitchFamily="18" charset="0"/>
                        </a:rPr>
                        <a:t>Unaudited</a:t>
                      </a:r>
                      <a:r>
                        <a:rPr lang="en-US" sz="600" b="1" i="0" u="none" strike="noStrike">
                          <a:solidFill>
                            <a:srgbClr val="000000"/>
                          </a:solidFill>
                          <a:effectLst/>
                          <a:latin typeface="Times" panose="02020603050405020304" pitchFamily="18" charset="0"/>
                        </a:rPr>
                        <a:t>) - December 31, 2023</a:t>
                      </a:r>
                    </a:p>
                  </a:txBody>
                  <a:tcPr marL="4487" marR="4487" marT="4487"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7584737"/>
                  </a:ext>
                </a:extLst>
              </a:tr>
              <a:tr h="106985">
                <a:tc>
                  <a:txBody>
                    <a:bodyPr/>
                    <a:lstStyle/>
                    <a:p>
                      <a:pPr algn="ctr" fontAlgn="b"/>
                      <a:r>
                        <a:rPr lang="en-US" sz="600" b="1" i="0" u="none" strike="noStrike">
                          <a:solidFill>
                            <a:srgbClr val="000000"/>
                          </a:solidFill>
                          <a:effectLst/>
                          <a:latin typeface="Times" panose="02020603050405020304" pitchFamily="18" charset="0"/>
                        </a:rPr>
                        <a:t> </a:t>
                      </a:r>
                    </a:p>
                  </a:txBody>
                  <a:tcPr marL="4487" marR="4487" marT="4487" marB="0" anchor="b">
                    <a:lnL>
                      <a:noFill/>
                    </a:lnL>
                    <a:lnR>
                      <a:noFill/>
                    </a:lnR>
                    <a:lnT>
                      <a:noFill/>
                    </a:lnT>
                    <a:lnB>
                      <a:noFill/>
                    </a:lnB>
                    <a:solidFill>
                      <a:srgbClr val="FFFFFF"/>
                    </a:solidFill>
                  </a:tcPr>
                </a:tc>
                <a:tc>
                  <a:txBody>
                    <a:bodyPr/>
                    <a:lstStyle/>
                    <a:p>
                      <a:pPr algn="ctr" fontAlgn="b"/>
                      <a:r>
                        <a:rPr lang="en-US" sz="600" b="1" i="0" u="none" strike="noStrike">
                          <a:solidFill>
                            <a:srgbClr val="000000"/>
                          </a:solidFill>
                          <a:effectLst/>
                          <a:latin typeface="Times" panose="02020603050405020304" pitchFamily="18" charset="0"/>
                        </a:rPr>
                        <a:t> </a:t>
                      </a:r>
                    </a:p>
                  </a:txBody>
                  <a:tcPr marL="4487" marR="4487" marT="4487" marB="0" anchor="b">
                    <a:lnL>
                      <a:noFill/>
                    </a:lnL>
                    <a:lnR>
                      <a:noFill/>
                    </a:lnR>
                    <a:lnT>
                      <a:noFill/>
                    </a:lnT>
                    <a:lnB>
                      <a:noFill/>
                    </a:lnB>
                    <a:solidFill>
                      <a:srgbClr val="FFFFFF"/>
                    </a:solidFill>
                  </a:tcPr>
                </a:tc>
                <a:tc>
                  <a:txBody>
                    <a:bodyPr/>
                    <a:lstStyle/>
                    <a:p>
                      <a:pPr algn="ctr" fontAlgn="b"/>
                      <a:r>
                        <a:rPr lang="en-US" sz="600" b="1" i="0" u="none" strike="noStrike">
                          <a:solidFill>
                            <a:srgbClr val="000000"/>
                          </a:solidFill>
                          <a:effectLst/>
                          <a:latin typeface="Times" panose="02020603050405020304" pitchFamily="18" charset="0"/>
                        </a:rPr>
                        <a:t> </a:t>
                      </a:r>
                    </a:p>
                  </a:txBody>
                  <a:tcPr marL="4487" marR="4487" marT="4487" marB="0" anchor="b">
                    <a:lnL>
                      <a:noFill/>
                    </a:lnL>
                    <a:lnR>
                      <a:noFill/>
                    </a:lnR>
                    <a:lnT>
                      <a:noFill/>
                    </a:lnT>
                    <a:lnB>
                      <a:noFill/>
                    </a:lnB>
                    <a:solidFill>
                      <a:srgbClr val="FFFFFF"/>
                    </a:solidFill>
                  </a:tcPr>
                </a:tc>
                <a:tc>
                  <a:txBody>
                    <a:bodyPr/>
                    <a:lstStyle/>
                    <a:p>
                      <a:pPr algn="ctr" fontAlgn="b"/>
                      <a:r>
                        <a:rPr lang="en-US" sz="600" b="1" i="0" u="none" strike="noStrike">
                          <a:solidFill>
                            <a:srgbClr val="000000"/>
                          </a:solidFill>
                          <a:effectLst/>
                          <a:latin typeface="Times" panose="02020603050405020304" pitchFamily="18" charset="0"/>
                        </a:rPr>
                        <a:t> </a:t>
                      </a:r>
                    </a:p>
                  </a:txBody>
                  <a:tcPr marL="4487" marR="4487" marT="4487" marB="0" anchor="b">
                    <a:lnL>
                      <a:noFill/>
                    </a:lnL>
                    <a:lnR>
                      <a:noFill/>
                    </a:lnR>
                    <a:lnT>
                      <a:noFill/>
                    </a:lnT>
                    <a:lnB>
                      <a:noFill/>
                    </a:lnB>
                    <a:solidFill>
                      <a:srgbClr val="FFFFFF"/>
                    </a:solidFill>
                  </a:tcPr>
                </a:tc>
                <a:tc>
                  <a:txBody>
                    <a:bodyPr/>
                    <a:lstStyle/>
                    <a:p>
                      <a:pPr algn="ctr" fontAlgn="b"/>
                      <a:r>
                        <a:rPr lang="en-US" sz="600" b="1" i="0" u="none" strike="noStrike">
                          <a:solidFill>
                            <a:srgbClr val="000000"/>
                          </a:solidFill>
                          <a:effectLst/>
                          <a:latin typeface="Times" panose="02020603050405020304" pitchFamily="18" charset="0"/>
                        </a:rPr>
                        <a:t> </a:t>
                      </a:r>
                    </a:p>
                  </a:txBody>
                  <a:tcPr marL="4487" marR="4487" marT="4487" marB="0" anchor="b">
                    <a:lnL>
                      <a:noFill/>
                    </a:lnL>
                    <a:lnR>
                      <a:noFill/>
                    </a:lnR>
                    <a:lnT>
                      <a:noFill/>
                    </a:lnT>
                    <a:lnB>
                      <a:noFill/>
                    </a:lnB>
                    <a:solidFill>
                      <a:srgbClr val="FFFFFF"/>
                    </a:solidFill>
                  </a:tcPr>
                </a:tc>
                <a:tc>
                  <a:txBody>
                    <a:bodyPr/>
                    <a:lstStyle/>
                    <a:p>
                      <a:pPr algn="ctr" fontAlgn="b"/>
                      <a:r>
                        <a:rPr lang="en-US" sz="600" b="1" i="0" u="none" strike="noStrike">
                          <a:solidFill>
                            <a:srgbClr val="000000"/>
                          </a:solidFill>
                          <a:effectLst/>
                          <a:latin typeface="Times" panose="02020603050405020304" pitchFamily="18" charset="0"/>
                        </a:rPr>
                        <a:t> </a:t>
                      </a:r>
                    </a:p>
                  </a:txBody>
                  <a:tcPr marL="4487" marR="4487" marT="4487" marB="0" anchor="b">
                    <a:lnL>
                      <a:noFill/>
                    </a:lnL>
                    <a:lnR>
                      <a:noFill/>
                    </a:lnR>
                    <a:lnT>
                      <a:noFill/>
                    </a:lnT>
                    <a:lnB>
                      <a:noFill/>
                    </a:lnB>
                    <a:solidFill>
                      <a:srgbClr val="FFFFFF"/>
                    </a:solidFill>
                  </a:tcPr>
                </a:tc>
                <a:tc>
                  <a:txBody>
                    <a:bodyPr/>
                    <a:lstStyle/>
                    <a:p>
                      <a:pPr algn="ctr" fontAlgn="b"/>
                      <a:r>
                        <a:rPr lang="en-US" sz="600" b="1" i="0" u="none" strike="noStrike">
                          <a:solidFill>
                            <a:srgbClr val="000000"/>
                          </a:solidFill>
                          <a:effectLst/>
                          <a:latin typeface="Times" panose="02020603050405020304" pitchFamily="18" charset="0"/>
                        </a:rPr>
                        <a:t> </a:t>
                      </a:r>
                    </a:p>
                  </a:txBody>
                  <a:tcPr marL="4487" marR="4487" marT="4487" marB="0" anchor="b">
                    <a:lnL>
                      <a:noFill/>
                    </a:lnL>
                    <a:lnR>
                      <a:noFill/>
                    </a:lnR>
                    <a:lnT>
                      <a:noFill/>
                    </a:lnT>
                    <a:lnB>
                      <a:noFill/>
                    </a:lnB>
                    <a:solidFill>
                      <a:srgbClr val="FFFFFF"/>
                    </a:solidFill>
                  </a:tcPr>
                </a:tc>
                <a:tc>
                  <a:txBody>
                    <a:bodyPr/>
                    <a:lstStyle/>
                    <a:p>
                      <a:pPr algn="ctr" fontAlgn="b"/>
                      <a:r>
                        <a:rPr lang="en-US" sz="600" b="1" i="0" u="none" strike="noStrike">
                          <a:solidFill>
                            <a:srgbClr val="000000"/>
                          </a:solidFill>
                          <a:effectLst/>
                          <a:latin typeface="Times" panose="02020603050405020304" pitchFamily="18" charset="0"/>
                        </a:rPr>
                        <a:t> </a:t>
                      </a:r>
                    </a:p>
                  </a:txBody>
                  <a:tcPr marL="4487" marR="4487" marT="4487" marB="0" anchor="b">
                    <a:lnL>
                      <a:noFill/>
                    </a:lnL>
                    <a:lnR>
                      <a:noFill/>
                    </a:lnR>
                    <a:lnT>
                      <a:noFill/>
                    </a:lnT>
                    <a:lnB>
                      <a:noFill/>
                    </a:lnB>
                    <a:solidFill>
                      <a:srgbClr val="FFFFFF"/>
                    </a:solidFill>
                  </a:tcPr>
                </a:tc>
                <a:extLst>
                  <a:ext uri="{0D108BD9-81ED-4DB2-BD59-A6C34878D82A}">
                    <a16:rowId xmlns:a16="http://schemas.microsoft.com/office/drawing/2014/main" val="2650587982"/>
                  </a:ext>
                </a:extLst>
              </a:tr>
              <a:tr h="106985">
                <a:tc>
                  <a:txBody>
                    <a:bodyPr/>
                    <a:lstStyle/>
                    <a:p>
                      <a:pPr algn="ctr" fontAlgn="b"/>
                      <a:r>
                        <a:rPr lang="en-US" sz="600" b="1" i="0" u="none" strike="noStrike">
                          <a:solidFill>
                            <a:srgbClr val="000000"/>
                          </a:solidFill>
                          <a:effectLst/>
                          <a:latin typeface="Times" panose="02020603050405020304" pitchFamily="18" charset="0"/>
                        </a:rPr>
                        <a:t>YTD by Period</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600" b="1" i="0" u="none" strike="noStrike">
                          <a:solidFill>
                            <a:srgbClr val="000000"/>
                          </a:solidFill>
                          <a:effectLst/>
                          <a:latin typeface="Times" panose="02020603050405020304" pitchFamily="18" charset="0"/>
                        </a:rPr>
                        <a:t>Account Description</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600" b="1" i="0" u="none" strike="noStrike">
                          <a:solidFill>
                            <a:srgbClr val="000000"/>
                          </a:solidFill>
                          <a:effectLst/>
                          <a:latin typeface="Times" panose="02020603050405020304" pitchFamily="18" charset="0"/>
                        </a:rPr>
                        <a:t>Adjusted Budget</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600" b="1" i="0" u="none" strike="noStrike">
                          <a:solidFill>
                            <a:srgbClr val="000000"/>
                          </a:solidFill>
                          <a:effectLst/>
                          <a:latin typeface="Times" panose="02020603050405020304" pitchFamily="18" charset="0"/>
                        </a:rPr>
                        <a:t>YTD Actual</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600" b="1" i="0" u="none" strike="noStrike">
                          <a:solidFill>
                            <a:srgbClr val="000000"/>
                          </a:solidFill>
                          <a:effectLst/>
                          <a:latin typeface="Times" panose="02020603050405020304" pitchFamily="18" charset="0"/>
                        </a:rPr>
                        <a:t>MTD Actual</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600" b="1" i="0" u="none" strike="noStrike">
                          <a:solidFill>
                            <a:srgbClr val="000000"/>
                          </a:solidFill>
                          <a:effectLst/>
                          <a:latin typeface="Times" panose="02020603050405020304" pitchFamily="18" charset="0"/>
                        </a:rPr>
                        <a:t>Encumb.</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600" b="1" i="0" u="none" strike="noStrike">
                          <a:solidFill>
                            <a:srgbClr val="000000"/>
                          </a:solidFill>
                          <a:effectLst/>
                          <a:latin typeface="Times" panose="02020603050405020304" pitchFamily="18" charset="0"/>
                        </a:rPr>
                        <a:t>Available Budget</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600" b="1" i="0" u="none" strike="noStrike">
                          <a:solidFill>
                            <a:srgbClr val="000000"/>
                          </a:solidFill>
                          <a:effectLst/>
                          <a:latin typeface="Times" panose="02020603050405020304" pitchFamily="18" charset="0"/>
                        </a:rPr>
                        <a:t>% Used</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5799143"/>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64191256"/>
                  </a:ext>
                </a:extLst>
              </a:tr>
              <a:tr h="106985">
                <a:tc>
                  <a:txBody>
                    <a:bodyPr/>
                    <a:lstStyle/>
                    <a:p>
                      <a:pPr algn="l" fontAlgn="b"/>
                      <a:r>
                        <a:rPr lang="en-US" sz="600" b="1" i="0" u="none" strike="noStrike">
                          <a:solidFill>
                            <a:srgbClr val="000000"/>
                          </a:solidFill>
                          <a:effectLst/>
                          <a:latin typeface="Calibri" panose="020F0502020204030204" pitchFamily="34" charset="0"/>
                        </a:rPr>
                        <a:t>Teachers Full-Time</a:t>
                      </a: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Teachers</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$78,872,625 </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$30,970,677 </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$6,412,833 </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$47,901,948 </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39.27 </a:t>
                      </a:r>
                    </a:p>
                  </a:txBody>
                  <a:tcPr marL="4487" marR="4487" marT="4487" marB="0" anchor="b">
                    <a:lnL>
                      <a:noFill/>
                    </a:lnL>
                    <a:lnR>
                      <a:noFill/>
                    </a:lnR>
                    <a:lnT>
                      <a:noFill/>
                    </a:lnT>
                    <a:lnB>
                      <a:noFill/>
                    </a:lnB>
                  </a:tcPr>
                </a:tc>
                <a:extLst>
                  <a:ext uri="{0D108BD9-81ED-4DB2-BD59-A6C34878D82A}">
                    <a16:rowId xmlns:a16="http://schemas.microsoft.com/office/drawing/2014/main" val="2860435425"/>
                  </a:ext>
                </a:extLst>
              </a:tr>
              <a:tr h="106985">
                <a:tc>
                  <a:txBody>
                    <a:bodyPr/>
                    <a:lstStyle/>
                    <a:p>
                      <a:pPr algn="l" fontAlgn="b"/>
                      <a:endParaRPr lang="en-US" sz="600" b="1"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1" i="0" u="none" strike="noStrike">
                          <a:solidFill>
                            <a:srgbClr val="000000"/>
                          </a:solidFill>
                          <a:effectLst/>
                          <a:latin typeface="Times" panose="02020603050405020304" pitchFamily="18" charset="0"/>
                        </a:rPr>
                        <a:t> </a:t>
                      </a: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extLst>
                  <a:ext uri="{0D108BD9-81ED-4DB2-BD59-A6C34878D82A}">
                    <a16:rowId xmlns:a16="http://schemas.microsoft.com/office/drawing/2014/main" val="650316048"/>
                  </a:ext>
                </a:extLst>
              </a:tr>
              <a:tr h="208967">
                <a:tc>
                  <a:txBody>
                    <a:bodyPr/>
                    <a:lstStyle/>
                    <a:p>
                      <a:pPr algn="l" fontAlgn="b"/>
                      <a:r>
                        <a:rPr lang="en-US" sz="600" b="1" i="0" u="none" strike="noStrike">
                          <a:solidFill>
                            <a:srgbClr val="000000"/>
                          </a:solidFill>
                          <a:effectLst/>
                          <a:latin typeface="Calibri" panose="020F0502020204030204" pitchFamily="34" charset="0"/>
                        </a:rPr>
                        <a:t>Admin &amp; Management Full-Time</a:t>
                      </a: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Salaries</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1,220,975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567,525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98,164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653,450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46.48 </a:t>
                      </a:r>
                    </a:p>
                  </a:txBody>
                  <a:tcPr marL="4487" marR="4487" marT="4487" marB="0" anchor="b">
                    <a:lnL>
                      <a:noFill/>
                    </a:lnL>
                    <a:lnR>
                      <a:noFill/>
                    </a:lnR>
                    <a:lnT>
                      <a:noFill/>
                    </a:lnT>
                    <a:lnB>
                      <a:noFill/>
                    </a:lnB>
                  </a:tcPr>
                </a:tc>
                <a:extLst>
                  <a:ext uri="{0D108BD9-81ED-4DB2-BD59-A6C34878D82A}">
                    <a16:rowId xmlns:a16="http://schemas.microsoft.com/office/drawing/2014/main" val="157407907"/>
                  </a:ext>
                </a:extLst>
              </a:tr>
              <a:tr h="106985">
                <a:tc>
                  <a:txBody>
                    <a:bodyPr/>
                    <a:lstStyle/>
                    <a:p>
                      <a:pPr algn="l" fontAlgn="b"/>
                      <a:endParaRPr lang="en-US" sz="600" b="1"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Directors Salaries</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1,107,421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328,664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55,133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778,757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29.68 </a:t>
                      </a:r>
                    </a:p>
                  </a:txBody>
                  <a:tcPr marL="4487" marR="4487" marT="4487" marB="0" anchor="b">
                    <a:lnL>
                      <a:noFill/>
                    </a:lnL>
                    <a:lnR>
                      <a:noFill/>
                    </a:lnR>
                    <a:lnT>
                      <a:noFill/>
                    </a:lnT>
                    <a:lnB>
                      <a:noFill/>
                    </a:lnB>
                  </a:tcPr>
                </a:tc>
                <a:extLst>
                  <a:ext uri="{0D108BD9-81ED-4DB2-BD59-A6C34878D82A}">
                    <a16:rowId xmlns:a16="http://schemas.microsoft.com/office/drawing/2014/main" val="3176378074"/>
                  </a:ext>
                </a:extLst>
              </a:tr>
              <a:tr h="106985">
                <a:tc>
                  <a:txBody>
                    <a:bodyPr/>
                    <a:lstStyle/>
                    <a:p>
                      <a:pPr algn="l" fontAlgn="b"/>
                      <a:endParaRPr lang="en-US" sz="600" b="1"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Supervisor</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2,404,397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1,300,601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211,411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1,103,796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54.09 </a:t>
                      </a:r>
                    </a:p>
                  </a:txBody>
                  <a:tcPr marL="4487" marR="4487" marT="4487" marB="0" anchor="b">
                    <a:lnL>
                      <a:noFill/>
                    </a:lnL>
                    <a:lnR>
                      <a:noFill/>
                    </a:lnR>
                    <a:lnT>
                      <a:noFill/>
                    </a:lnT>
                    <a:lnB>
                      <a:noFill/>
                    </a:lnB>
                  </a:tcPr>
                </a:tc>
                <a:extLst>
                  <a:ext uri="{0D108BD9-81ED-4DB2-BD59-A6C34878D82A}">
                    <a16:rowId xmlns:a16="http://schemas.microsoft.com/office/drawing/2014/main" val="1212803299"/>
                  </a:ext>
                </a:extLst>
              </a:tr>
              <a:tr h="106985">
                <a:tc>
                  <a:txBody>
                    <a:bodyPr/>
                    <a:lstStyle/>
                    <a:p>
                      <a:pPr algn="l" fontAlgn="b"/>
                      <a:endParaRPr lang="en-US" sz="600" b="1"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Department Heads/Principals/Aps</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11,041,226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5,811,386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1,060,570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5,229,840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52.63 </a:t>
                      </a:r>
                    </a:p>
                  </a:txBody>
                  <a:tcPr marL="4487" marR="4487" marT="4487" marB="0" anchor="b">
                    <a:lnL>
                      <a:noFill/>
                    </a:lnL>
                    <a:lnR>
                      <a:noFill/>
                    </a:lnR>
                    <a:lnT>
                      <a:noFill/>
                    </a:lnT>
                    <a:lnB>
                      <a:noFill/>
                    </a:lnB>
                  </a:tcPr>
                </a:tc>
                <a:extLst>
                  <a:ext uri="{0D108BD9-81ED-4DB2-BD59-A6C34878D82A}">
                    <a16:rowId xmlns:a16="http://schemas.microsoft.com/office/drawing/2014/main" val="4281738850"/>
                  </a:ext>
                </a:extLst>
              </a:tr>
              <a:tr h="106985">
                <a:tc>
                  <a:txBody>
                    <a:bodyPr/>
                    <a:lstStyle/>
                    <a:p>
                      <a:pPr algn="l" fontAlgn="b"/>
                      <a:endParaRPr lang="en-US" sz="600" b="1"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Management</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2,034,753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1,111,069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222,262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923,684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54.60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670868"/>
                  </a:ext>
                </a:extLst>
              </a:tr>
              <a:tr h="106985">
                <a:tc>
                  <a:txBody>
                    <a:bodyPr/>
                    <a:lstStyle/>
                    <a:p>
                      <a:pPr algn="l" fontAlgn="b"/>
                      <a:endParaRPr lang="en-US" sz="600" b="1"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r" fontAlgn="b"/>
                      <a:r>
                        <a:rPr lang="en-US" sz="600" b="1" i="1" u="none" strike="noStrike">
                          <a:solidFill>
                            <a:srgbClr val="000000"/>
                          </a:solidFill>
                          <a:effectLst/>
                          <a:latin typeface="Calibri" panose="020F0502020204030204" pitchFamily="34" charset="0"/>
                        </a:rPr>
                        <a:t>Sub-Total</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$17,808,772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$9,119,246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$1,647,540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$0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$8,689,526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51.21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85592602"/>
                  </a:ext>
                </a:extLst>
              </a:tr>
              <a:tr h="106985">
                <a:tc>
                  <a:txBody>
                    <a:bodyPr/>
                    <a:lstStyle/>
                    <a:p>
                      <a:pPr algn="l" fontAlgn="b"/>
                      <a:endParaRPr lang="en-US" sz="600" b="1"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extLst>
                  <a:ext uri="{0D108BD9-81ED-4DB2-BD59-A6C34878D82A}">
                    <a16:rowId xmlns:a16="http://schemas.microsoft.com/office/drawing/2014/main" val="2681517794"/>
                  </a:ext>
                </a:extLst>
              </a:tr>
              <a:tr h="106985">
                <a:tc>
                  <a:txBody>
                    <a:bodyPr/>
                    <a:lstStyle/>
                    <a:p>
                      <a:pPr algn="l" fontAlgn="b"/>
                      <a:r>
                        <a:rPr lang="en-US" sz="600" b="1" i="0" u="none" strike="noStrike">
                          <a:solidFill>
                            <a:srgbClr val="000000"/>
                          </a:solidFill>
                          <a:effectLst/>
                          <a:latin typeface="Calibri" panose="020F0502020204030204" pitchFamily="34" charset="0"/>
                        </a:rPr>
                        <a:t>Paraprofessionals</a:t>
                      </a: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ParaProfessionals</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3,518,943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1,448,691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381,482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2,070,252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41.17 </a:t>
                      </a:r>
                    </a:p>
                  </a:txBody>
                  <a:tcPr marL="4487" marR="4487" marT="4487" marB="0" anchor="b">
                    <a:lnL>
                      <a:noFill/>
                    </a:lnL>
                    <a:lnR>
                      <a:noFill/>
                    </a:lnR>
                    <a:lnT>
                      <a:noFill/>
                    </a:lnT>
                    <a:lnB>
                      <a:noFill/>
                    </a:lnB>
                  </a:tcPr>
                </a:tc>
                <a:extLst>
                  <a:ext uri="{0D108BD9-81ED-4DB2-BD59-A6C34878D82A}">
                    <a16:rowId xmlns:a16="http://schemas.microsoft.com/office/drawing/2014/main" val="645395605"/>
                  </a:ext>
                </a:extLst>
              </a:tr>
              <a:tr h="106985">
                <a:tc>
                  <a:txBody>
                    <a:bodyPr/>
                    <a:lstStyle/>
                    <a:p>
                      <a:pPr algn="l" fontAlgn="b"/>
                      <a:endParaRPr lang="en-US" sz="600" b="1"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extLst>
                  <a:ext uri="{0D108BD9-81ED-4DB2-BD59-A6C34878D82A}">
                    <a16:rowId xmlns:a16="http://schemas.microsoft.com/office/drawing/2014/main" val="1512401001"/>
                  </a:ext>
                </a:extLst>
              </a:tr>
              <a:tr h="106985">
                <a:tc>
                  <a:txBody>
                    <a:bodyPr/>
                    <a:lstStyle/>
                    <a:p>
                      <a:pPr algn="l" fontAlgn="b"/>
                      <a:r>
                        <a:rPr lang="en-US" sz="600" b="1" i="0" u="none" strike="noStrike">
                          <a:solidFill>
                            <a:srgbClr val="000000"/>
                          </a:solidFill>
                          <a:effectLst/>
                          <a:latin typeface="Calibri" panose="020F0502020204030204" pitchFamily="34" charset="0"/>
                        </a:rPr>
                        <a:t>Support Staff Full-Time</a:t>
                      </a: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Wages Temporary</a:t>
                      </a: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438,810 </a:t>
                      </a: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261,243 </a:t>
                      </a: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61,834 </a:t>
                      </a: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   </a:t>
                      </a: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177,567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59.53 </a:t>
                      </a:r>
                    </a:p>
                  </a:txBody>
                  <a:tcPr marL="4487" marR="4487" marT="4487" marB="0" anchor="b">
                    <a:lnL>
                      <a:noFill/>
                    </a:lnL>
                    <a:lnR>
                      <a:noFill/>
                    </a:lnR>
                    <a:lnT>
                      <a:noFill/>
                    </a:lnT>
                    <a:lnB>
                      <a:noFill/>
                    </a:lnB>
                  </a:tcPr>
                </a:tc>
                <a:extLst>
                  <a:ext uri="{0D108BD9-81ED-4DB2-BD59-A6C34878D82A}">
                    <a16:rowId xmlns:a16="http://schemas.microsoft.com/office/drawing/2014/main" val="2684135910"/>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Custodians</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4,635,565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2,408,979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552,966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2,226,586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51.97 </a:t>
                      </a:r>
                    </a:p>
                  </a:txBody>
                  <a:tcPr marL="4487" marR="4487" marT="4487" marB="0" anchor="b">
                    <a:lnL>
                      <a:noFill/>
                    </a:lnL>
                    <a:lnR>
                      <a:noFill/>
                    </a:lnR>
                    <a:lnT>
                      <a:noFill/>
                    </a:lnT>
                    <a:lnB>
                      <a:noFill/>
                    </a:lnB>
                  </a:tcPr>
                </a:tc>
                <a:extLst>
                  <a:ext uri="{0D108BD9-81ED-4DB2-BD59-A6C34878D82A}">
                    <a16:rowId xmlns:a16="http://schemas.microsoft.com/office/drawing/2014/main" val="2087622183"/>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Building Repairs</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767,430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444,350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84,647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323,080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57.90 </a:t>
                      </a:r>
                    </a:p>
                  </a:txBody>
                  <a:tcPr marL="4487" marR="4487" marT="4487" marB="0" anchor="b">
                    <a:lnL>
                      <a:noFill/>
                    </a:lnL>
                    <a:lnR>
                      <a:noFill/>
                    </a:lnR>
                    <a:lnT>
                      <a:noFill/>
                    </a:lnT>
                    <a:lnB>
                      <a:noFill/>
                    </a:lnB>
                  </a:tcPr>
                </a:tc>
                <a:extLst>
                  <a:ext uri="{0D108BD9-81ED-4DB2-BD59-A6C34878D82A}">
                    <a16:rowId xmlns:a16="http://schemas.microsoft.com/office/drawing/2014/main" val="1522477591"/>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Clerical</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2,711,508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1,346,172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242,401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1,365,336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49.65 </a:t>
                      </a:r>
                    </a:p>
                  </a:txBody>
                  <a:tcPr marL="4487" marR="4487" marT="4487" marB="0" anchor="b">
                    <a:lnL>
                      <a:noFill/>
                    </a:lnL>
                    <a:lnR>
                      <a:noFill/>
                    </a:lnR>
                    <a:lnT>
                      <a:noFill/>
                    </a:lnT>
                    <a:lnB>
                      <a:noFill/>
                    </a:lnB>
                  </a:tcPr>
                </a:tc>
                <a:extLst>
                  <a:ext uri="{0D108BD9-81ED-4DB2-BD59-A6C34878D82A}">
                    <a16:rowId xmlns:a16="http://schemas.microsoft.com/office/drawing/2014/main" val="2794980437"/>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Security</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2,779,123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1,244,964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275,838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1,534,159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44.80 </a:t>
                      </a:r>
                    </a:p>
                  </a:txBody>
                  <a:tcPr marL="4487" marR="4487" marT="4487" marB="0" anchor="b">
                    <a:lnL>
                      <a:noFill/>
                    </a:lnL>
                    <a:lnR>
                      <a:noFill/>
                    </a:lnR>
                    <a:lnT>
                      <a:noFill/>
                    </a:lnT>
                    <a:lnB>
                      <a:noFill/>
                    </a:lnB>
                  </a:tcPr>
                </a:tc>
                <a:extLst>
                  <a:ext uri="{0D108BD9-81ED-4DB2-BD59-A6C34878D82A}">
                    <a16:rowId xmlns:a16="http://schemas.microsoft.com/office/drawing/2014/main" val="3163416925"/>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Truck Drivers</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102,513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28,669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6,270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73,844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27.97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810584"/>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r" fontAlgn="b"/>
                      <a:r>
                        <a:rPr lang="en-US" sz="600" b="1" i="1" u="none" strike="noStrike">
                          <a:solidFill>
                            <a:srgbClr val="000000"/>
                          </a:solidFill>
                          <a:effectLst/>
                          <a:latin typeface="Calibri" panose="020F0502020204030204" pitchFamily="34" charset="0"/>
                        </a:rPr>
                        <a:t>Sub-Total</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$11,434,949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$5,734,378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$1,223,956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$0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$5,700,571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50.15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33722240"/>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extLst>
                  <a:ext uri="{0D108BD9-81ED-4DB2-BD59-A6C34878D82A}">
                    <a16:rowId xmlns:a16="http://schemas.microsoft.com/office/drawing/2014/main" val="2573616510"/>
                  </a:ext>
                </a:extLst>
              </a:tr>
              <a:tr h="106985">
                <a:tc>
                  <a:txBody>
                    <a:bodyPr/>
                    <a:lstStyle/>
                    <a:p>
                      <a:pPr algn="l" fontAlgn="b"/>
                      <a:r>
                        <a:rPr lang="en-US" sz="600" b="1" i="0" u="none" strike="noStrike">
                          <a:solidFill>
                            <a:srgbClr val="000000"/>
                          </a:solidFill>
                          <a:effectLst/>
                          <a:latin typeface="Calibri" panose="020F0502020204030204" pitchFamily="34" charset="0"/>
                        </a:rPr>
                        <a:t>Part Time &amp; Seasonal</a:t>
                      </a: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Coaches</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650,000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179,692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179,692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470,309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27.64 </a:t>
                      </a:r>
                    </a:p>
                  </a:txBody>
                  <a:tcPr marL="4487" marR="4487" marT="4487" marB="0" anchor="b">
                    <a:lnL>
                      <a:noFill/>
                    </a:lnL>
                    <a:lnR>
                      <a:noFill/>
                    </a:lnR>
                    <a:lnT>
                      <a:noFill/>
                    </a:lnT>
                    <a:lnB>
                      <a:noFill/>
                    </a:lnB>
                  </a:tcPr>
                </a:tc>
                <a:extLst>
                  <a:ext uri="{0D108BD9-81ED-4DB2-BD59-A6C34878D82A}">
                    <a16:rowId xmlns:a16="http://schemas.microsoft.com/office/drawing/2014/main" val="3778649405"/>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Other Personnel</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180,000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63,952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7,725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180,256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(64,208)</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0.00 </a:t>
                      </a:r>
                    </a:p>
                  </a:txBody>
                  <a:tcPr marL="4487" marR="4487" marT="4487" marB="0" anchor="b">
                    <a:lnL>
                      <a:noFill/>
                    </a:lnL>
                    <a:lnR>
                      <a:noFill/>
                    </a:lnR>
                    <a:lnT>
                      <a:noFill/>
                    </a:lnT>
                    <a:lnB>
                      <a:noFill/>
                    </a:lnB>
                  </a:tcPr>
                </a:tc>
                <a:extLst>
                  <a:ext uri="{0D108BD9-81ED-4DB2-BD59-A6C34878D82A}">
                    <a16:rowId xmlns:a16="http://schemas.microsoft.com/office/drawing/2014/main" val="783326598"/>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Part-Time Payroll</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1,953,096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596,824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172,205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22,000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1,334,272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31.68 </a:t>
                      </a:r>
                    </a:p>
                  </a:txBody>
                  <a:tcPr marL="4487" marR="4487" marT="4487" marB="0" anchor="b">
                    <a:lnL>
                      <a:noFill/>
                    </a:lnL>
                    <a:lnR>
                      <a:noFill/>
                    </a:lnR>
                    <a:lnT>
                      <a:noFill/>
                    </a:lnT>
                    <a:lnB>
                      <a:noFill/>
                    </a:lnB>
                  </a:tcPr>
                </a:tc>
                <a:extLst>
                  <a:ext uri="{0D108BD9-81ED-4DB2-BD59-A6C34878D82A}">
                    <a16:rowId xmlns:a16="http://schemas.microsoft.com/office/drawing/2014/main" val="3031971361"/>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Seasonal</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140,756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40,853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99,903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29.02 </a:t>
                      </a:r>
                    </a:p>
                  </a:txBody>
                  <a:tcPr marL="4487" marR="4487" marT="4487" marB="0" anchor="b">
                    <a:lnL>
                      <a:noFill/>
                    </a:lnL>
                    <a:lnR>
                      <a:noFill/>
                    </a:lnR>
                    <a:lnT>
                      <a:noFill/>
                    </a:lnT>
                    <a:lnB>
                      <a:noFill/>
                    </a:lnB>
                  </a:tcPr>
                </a:tc>
                <a:extLst>
                  <a:ext uri="{0D108BD9-81ED-4DB2-BD59-A6C34878D82A}">
                    <a16:rowId xmlns:a16="http://schemas.microsoft.com/office/drawing/2014/main" val="1167587925"/>
                  </a:ext>
                </a:extLst>
              </a:tr>
              <a:tr h="110103">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Teachers Stipend</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100,000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100,000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0.00 </a:t>
                      </a:r>
                    </a:p>
                  </a:txBody>
                  <a:tcPr marL="4487" marR="4487" marT="4487" marB="0" anchor="b">
                    <a:lnL>
                      <a:noFill/>
                    </a:lnL>
                    <a:lnR>
                      <a:noFill/>
                    </a:lnR>
                    <a:lnT>
                      <a:noFill/>
                    </a:lnT>
                    <a:lnB>
                      <a:noFill/>
                    </a:lnB>
                  </a:tcPr>
                </a:tc>
                <a:extLst>
                  <a:ext uri="{0D108BD9-81ED-4DB2-BD59-A6C34878D82A}">
                    <a16:rowId xmlns:a16="http://schemas.microsoft.com/office/drawing/2014/main" val="952612890"/>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Tutors</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0.00 </a:t>
                      </a:r>
                    </a:p>
                  </a:txBody>
                  <a:tcPr marL="4487" marR="4487" marT="4487" marB="0" anchor="b">
                    <a:lnL>
                      <a:noFill/>
                    </a:lnL>
                    <a:lnR>
                      <a:noFill/>
                    </a:lnR>
                    <a:lnT>
                      <a:noFill/>
                    </a:lnT>
                    <a:lnB>
                      <a:noFill/>
                    </a:lnB>
                  </a:tcPr>
                </a:tc>
                <a:extLst>
                  <a:ext uri="{0D108BD9-81ED-4DB2-BD59-A6C34878D82A}">
                    <a16:rowId xmlns:a16="http://schemas.microsoft.com/office/drawing/2014/main" val="1507171291"/>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r" fontAlgn="b"/>
                      <a:r>
                        <a:rPr lang="en-US" sz="600" b="1" i="1" u="none" strike="noStrike">
                          <a:solidFill>
                            <a:srgbClr val="000000"/>
                          </a:solidFill>
                          <a:effectLst/>
                          <a:latin typeface="Calibri" panose="020F0502020204030204" pitchFamily="34" charset="0"/>
                        </a:rPr>
                        <a:t>Sub-Total</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$3,023,852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$881,320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$359,622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$202,256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$1,940,276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35.83 </a:t>
                      </a:r>
                    </a:p>
                  </a:txBody>
                  <a:tcPr marL="4487" marR="4487" marT="4487" marB="0" anchor="b">
                    <a:lnL>
                      <a:noFill/>
                    </a:lnL>
                    <a:lnR>
                      <a:noFill/>
                    </a:lnR>
                    <a:lnT>
                      <a:noFill/>
                    </a:lnT>
                    <a:lnB>
                      <a:noFill/>
                    </a:lnB>
                  </a:tcPr>
                </a:tc>
                <a:extLst>
                  <a:ext uri="{0D108BD9-81ED-4DB2-BD59-A6C34878D82A}">
                    <a16:rowId xmlns:a16="http://schemas.microsoft.com/office/drawing/2014/main" val="701880155"/>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r" fontAlgn="b"/>
                      <a:endParaRPr lang="en-US" sz="600" b="0" i="1"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extLst>
                  <a:ext uri="{0D108BD9-81ED-4DB2-BD59-A6C34878D82A}">
                    <a16:rowId xmlns:a16="http://schemas.microsoft.com/office/drawing/2014/main" val="2426445935"/>
                  </a:ext>
                </a:extLst>
              </a:tr>
              <a:tr h="106985">
                <a:tc>
                  <a:txBody>
                    <a:bodyPr/>
                    <a:lstStyle/>
                    <a:p>
                      <a:pPr algn="l" fontAlgn="b"/>
                      <a:r>
                        <a:rPr lang="en-US" sz="600" b="1" i="0" u="none" strike="noStrike">
                          <a:solidFill>
                            <a:srgbClr val="000000"/>
                          </a:solidFill>
                          <a:effectLst/>
                          <a:latin typeface="Calibri" panose="020F0502020204030204" pitchFamily="34" charset="0"/>
                        </a:rPr>
                        <a:t>Substitutes</a:t>
                      </a: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Substitutes</a:t>
                      </a:r>
                    </a:p>
                  </a:txBody>
                  <a:tcPr marL="4487" marR="4487" marT="4487" marB="0" anchor="b">
                    <a:lnL>
                      <a:noFill/>
                    </a:lnL>
                    <a:lnR>
                      <a:noFill/>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 $          1,000,000 </a:t>
                      </a:r>
                    </a:p>
                  </a:txBody>
                  <a:tcPr marL="4487" marR="4487" marT="4487" marB="0" anchor="b">
                    <a:lnL>
                      <a:noFill/>
                    </a:lnL>
                    <a:lnR>
                      <a:noFill/>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 $          949,567 </a:t>
                      </a:r>
                    </a:p>
                  </a:txBody>
                  <a:tcPr marL="4487" marR="4487" marT="4487" marB="0" anchor="b">
                    <a:lnL>
                      <a:noFill/>
                    </a:lnL>
                    <a:lnR>
                      <a:noFill/>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 $          306,062 </a:t>
                      </a:r>
                    </a:p>
                  </a:txBody>
                  <a:tcPr marL="4487" marR="4487" marT="4487" marB="0" anchor="b">
                    <a:lnL>
                      <a:noFill/>
                    </a:lnL>
                    <a:lnR>
                      <a:noFill/>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 $                    -   </a:t>
                      </a:r>
                    </a:p>
                  </a:txBody>
                  <a:tcPr marL="4487" marR="4487" marT="4487" marB="0" anchor="b">
                    <a:lnL>
                      <a:noFill/>
                    </a:lnL>
                    <a:lnR>
                      <a:noFill/>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 $               50,433 </a:t>
                      </a:r>
                    </a:p>
                  </a:txBody>
                  <a:tcPr marL="4487" marR="4487" marT="4487" marB="0" anchor="b">
                    <a:lnL>
                      <a:noFill/>
                    </a:lnL>
                    <a:lnR>
                      <a:noFill/>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 $             95 </a:t>
                      </a:r>
                    </a:p>
                  </a:txBody>
                  <a:tcPr marL="4487" marR="4487" marT="4487" marB="0" anchor="b">
                    <a:lnL>
                      <a:noFill/>
                    </a:lnL>
                    <a:lnR>
                      <a:noFill/>
                    </a:lnR>
                    <a:lnT>
                      <a:noFill/>
                    </a:lnT>
                    <a:lnB>
                      <a:noFill/>
                    </a:lnB>
                  </a:tcPr>
                </a:tc>
                <a:extLst>
                  <a:ext uri="{0D108BD9-81ED-4DB2-BD59-A6C34878D82A}">
                    <a16:rowId xmlns:a16="http://schemas.microsoft.com/office/drawing/2014/main" val="1995901902"/>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extLst>
                  <a:ext uri="{0D108BD9-81ED-4DB2-BD59-A6C34878D82A}">
                    <a16:rowId xmlns:a16="http://schemas.microsoft.com/office/drawing/2014/main" val="1595096080"/>
                  </a:ext>
                </a:extLst>
              </a:tr>
              <a:tr h="106985">
                <a:tc>
                  <a:txBody>
                    <a:bodyPr/>
                    <a:lstStyle/>
                    <a:p>
                      <a:pPr algn="l" fontAlgn="b"/>
                      <a:r>
                        <a:rPr lang="en-US" sz="600" b="1" i="0" u="none" strike="noStrike">
                          <a:solidFill>
                            <a:srgbClr val="000000"/>
                          </a:solidFill>
                          <a:effectLst/>
                          <a:latin typeface="Calibri" panose="020F0502020204030204" pitchFamily="34" charset="0"/>
                        </a:rPr>
                        <a:t>Overtime, Benefits, Other</a:t>
                      </a: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Overtime</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577,825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915,687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172,088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(337,862)</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158.47 </a:t>
                      </a:r>
                    </a:p>
                  </a:txBody>
                  <a:tcPr marL="4487" marR="4487" marT="4487" marB="0" anchor="b">
                    <a:lnL>
                      <a:noFill/>
                    </a:lnL>
                    <a:lnR>
                      <a:noFill/>
                    </a:lnR>
                    <a:lnT>
                      <a:noFill/>
                    </a:lnT>
                    <a:lnB>
                      <a:noFill/>
                    </a:lnB>
                  </a:tcPr>
                </a:tc>
                <a:extLst>
                  <a:ext uri="{0D108BD9-81ED-4DB2-BD59-A6C34878D82A}">
                    <a16:rowId xmlns:a16="http://schemas.microsoft.com/office/drawing/2014/main" val="3745633088"/>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Longevity</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277,175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383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276,792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0.14 </a:t>
                      </a:r>
                    </a:p>
                  </a:txBody>
                  <a:tcPr marL="4487" marR="4487" marT="4487" marB="0" anchor="b">
                    <a:lnL>
                      <a:noFill/>
                    </a:lnL>
                    <a:lnR>
                      <a:noFill/>
                    </a:lnR>
                    <a:lnT>
                      <a:noFill/>
                    </a:lnT>
                    <a:lnB>
                      <a:noFill/>
                    </a:lnB>
                  </a:tcPr>
                </a:tc>
                <a:extLst>
                  <a:ext uri="{0D108BD9-81ED-4DB2-BD59-A6C34878D82A}">
                    <a16:rowId xmlns:a16="http://schemas.microsoft.com/office/drawing/2014/main" val="1595160059"/>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Custodial Overtime</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575,500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739,610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120,616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(164,110)</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128.52 </a:t>
                      </a:r>
                    </a:p>
                  </a:txBody>
                  <a:tcPr marL="4487" marR="4487" marT="4487" marB="0" anchor="b">
                    <a:lnL>
                      <a:noFill/>
                    </a:lnL>
                    <a:lnR>
                      <a:noFill/>
                    </a:lnR>
                    <a:lnT>
                      <a:noFill/>
                    </a:lnT>
                    <a:lnB>
                      <a:noFill/>
                    </a:lnB>
                  </a:tcPr>
                </a:tc>
                <a:extLst>
                  <a:ext uri="{0D108BD9-81ED-4DB2-BD59-A6C34878D82A}">
                    <a16:rowId xmlns:a16="http://schemas.microsoft.com/office/drawing/2014/main" val="3514582609"/>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Retirement</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1,600,000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211,273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109,553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47,189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1,341,538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16.15 </a:t>
                      </a:r>
                    </a:p>
                  </a:txBody>
                  <a:tcPr marL="4487" marR="4487" marT="4487" marB="0" anchor="b">
                    <a:lnL>
                      <a:noFill/>
                    </a:lnL>
                    <a:lnR>
                      <a:noFill/>
                    </a:lnR>
                    <a:lnT>
                      <a:noFill/>
                    </a:lnT>
                    <a:lnB>
                      <a:noFill/>
                    </a:lnB>
                  </a:tcPr>
                </a:tc>
                <a:extLst>
                  <a:ext uri="{0D108BD9-81ED-4DB2-BD59-A6C34878D82A}">
                    <a16:rowId xmlns:a16="http://schemas.microsoft.com/office/drawing/2014/main" val="3982564667"/>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Medical Supplies</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0.00 </a:t>
                      </a:r>
                    </a:p>
                  </a:txBody>
                  <a:tcPr marL="4487" marR="4487" marT="4487" marB="0" anchor="b">
                    <a:lnL>
                      <a:noFill/>
                    </a:lnL>
                    <a:lnR>
                      <a:noFill/>
                    </a:lnR>
                    <a:lnT>
                      <a:noFill/>
                    </a:lnT>
                    <a:lnB>
                      <a:noFill/>
                    </a:lnB>
                  </a:tcPr>
                </a:tc>
                <a:extLst>
                  <a:ext uri="{0D108BD9-81ED-4DB2-BD59-A6C34878D82A}">
                    <a16:rowId xmlns:a16="http://schemas.microsoft.com/office/drawing/2014/main" val="3504436824"/>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In-Service Training</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0.00 </a:t>
                      </a:r>
                    </a:p>
                  </a:txBody>
                  <a:tcPr marL="4487" marR="4487" marT="4487" marB="0" anchor="b">
                    <a:lnL>
                      <a:noFill/>
                    </a:lnL>
                    <a:lnR>
                      <a:noFill/>
                    </a:lnR>
                    <a:lnT>
                      <a:noFill/>
                    </a:lnT>
                    <a:lnB>
                      <a:noFill/>
                    </a:lnB>
                  </a:tcPr>
                </a:tc>
                <a:extLst>
                  <a:ext uri="{0D108BD9-81ED-4DB2-BD59-A6C34878D82A}">
                    <a16:rowId xmlns:a16="http://schemas.microsoft.com/office/drawing/2014/main" val="641185037"/>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Employment Comp</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470,000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143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469,857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0.03 </a:t>
                      </a:r>
                    </a:p>
                  </a:txBody>
                  <a:tcPr marL="4487" marR="4487" marT="4487" marB="0" anchor="b">
                    <a:lnL>
                      <a:noFill/>
                    </a:lnL>
                    <a:lnR>
                      <a:noFill/>
                    </a:lnR>
                    <a:lnT>
                      <a:noFill/>
                    </a:lnT>
                    <a:lnB>
                      <a:noFill/>
                    </a:lnB>
                  </a:tcPr>
                </a:tc>
                <a:extLst>
                  <a:ext uri="{0D108BD9-81ED-4DB2-BD59-A6C34878D82A}">
                    <a16:rowId xmlns:a16="http://schemas.microsoft.com/office/drawing/2014/main" val="3564645671"/>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Professional Meetings* </a:t>
                      </a:r>
                    </a:p>
                  </a:txBody>
                  <a:tcPr marL="4487" marR="4487" marT="448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28,050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12,626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1,469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15,424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45.01 </a:t>
                      </a:r>
                    </a:p>
                  </a:txBody>
                  <a:tcPr marL="4487" marR="4487" marT="448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355310"/>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r" fontAlgn="b"/>
                      <a:r>
                        <a:rPr lang="en-US" sz="600" b="1" i="1" u="none" strike="noStrike">
                          <a:solidFill>
                            <a:srgbClr val="000000"/>
                          </a:solidFill>
                          <a:effectLst/>
                          <a:latin typeface="Calibri" panose="020F0502020204030204" pitchFamily="34" charset="0"/>
                        </a:rPr>
                        <a:t>Sub-Total</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$3,528,550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$1,879,722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$403,750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$47,189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$1,601,639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Calibri" panose="020F0502020204030204" pitchFamily="34" charset="0"/>
                        </a:rPr>
                        <a:t>54.61 </a:t>
                      </a:r>
                    </a:p>
                  </a:txBody>
                  <a:tcPr marL="4487" marR="4487" marT="448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06991398"/>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extLst>
                  <a:ext uri="{0D108BD9-81ED-4DB2-BD59-A6C34878D82A}">
                    <a16:rowId xmlns:a16="http://schemas.microsoft.com/office/drawing/2014/main" val="3832207997"/>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Salaries Sub-Total</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$119,187,691 </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$50,983,601 </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$10,735,244 </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$249,445 </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$67,954,645 </a:t>
                      </a:r>
                    </a:p>
                  </a:txBody>
                  <a:tcPr marL="4487" marR="4487" marT="4487" marB="0" anchor="b">
                    <a:lnL>
                      <a:noFill/>
                    </a:lnL>
                    <a:lnR>
                      <a:noFill/>
                    </a:lnR>
                    <a:lnT>
                      <a:noFill/>
                    </a:lnT>
                    <a:lnB>
                      <a:noFill/>
                    </a:lnB>
                  </a:tcPr>
                </a:tc>
                <a:tc>
                  <a:txBody>
                    <a:bodyPr/>
                    <a:lstStyle/>
                    <a:p>
                      <a:pPr algn="r" fontAlgn="b"/>
                      <a:r>
                        <a:rPr lang="en-US" sz="600" b="1" i="0" u="none" strike="noStrike">
                          <a:solidFill>
                            <a:srgbClr val="000000"/>
                          </a:solidFill>
                          <a:effectLst/>
                          <a:latin typeface="Calibri" panose="020F0502020204030204" pitchFamily="34" charset="0"/>
                        </a:rPr>
                        <a:t>42.99 </a:t>
                      </a:r>
                    </a:p>
                  </a:txBody>
                  <a:tcPr marL="4487" marR="4487" marT="4487" marB="0" anchor="b">
                    <a:lnL>
                      <a:noFill/>
                    </a:lnL>
                    <a:lnR>
                      <a:noFill/>
                    </a:lnR>
                    <a:lnT>
                      <a:noFill/>
                    </a:lnT>
                    <a:lnB>
                      <a:noFill/>
                    </a:lnB>
                  </a:tcPr>
                </a:tc>
                <a:extLst>
                  <a:ext uri="{0D108BD9-81ED-4DB2-BD59-A6C34878D82A}">
                    <a16:rowId xmlns:a16="http://schemas.microsoft.com/office/drawing/2014/main" val="2257926529"/>
                  </a:ext>
                </a:extLst>
              </a:tr>
              <a:tr h="106985">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487" marR="4487" marT="4487"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487" marR="4487" marT="4487" marB="0" anchor="b">
                    <a:lnL>
                      <a:noFill/>
                    </a:lnL>
                    <a:lnR>
                      <a:noFill/>
                    </a:lnR>
                    <a:lnT>
                      <a:noFill/>
                    </a:lnT>
                    <a:lnB>
                      <a:noFill/>
                    </a:lnB>
                  </a:tcPr>
                </a:tc>
                <a:extLst>
                  <a:ext uri="{0D108BD9-81ED-4DB2-BD59-A6C34878D82A}">
                    <a16:rowId xmlns:a16="http://schemas.microsoft.com/office/drawing/2014/main" val="1545745396"/>
                  </a:ext>
                </a:extLst>
              </a:tr>
            </a:tbl>
          </a:graphicData>
        </a:graphic>
      </p:graphicFrame>
    </p:spTree>
    <p:extLst>
      <p:ext uri="{BB962C8B-B14F-4D97-AF65-F5344CB8AC3E}">
        <p14:creationId xmlns:p14="http://schemas.microsoft.com/office/powerpoint/2010/main" val="62384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rPr>
              <a:t>General Fund (</a:t>
            </a:r>
            <a:r>
              <a:rPr kumimoji="0" lang="en-US" altLang="en-US" sz="2400" b="0" i="0" u="none" strike="noStrike" kern="1200" cap="none" spc="0" normalizeH="0" baseline="0" noProof="0" dirty="0" err="1">
                <a:ln>
                  <a:noFill/>
                </a:ln>
                <a:solidFill>
                  <a:prstClr val="white"/>
                </a:solidFill>
                <a:effectLst/>
                <a:uLnTx/>
                <a:uFillTx/>
                <a:latin typeface="Times New Roman" pitchFamily="18" charset="0"/>
                <a:ea typeface="MS PGothic" pitchFamily="34" charset="-128"/>
                <a:cs typeface="Times New Roman" pitchFamily="18" charset="0"/>
              </a:rPr>
              <a:t>cont</a:t>
            </a:r>
            <a:r>
              <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rPr>
              <a:t>)</a:t>
            </a: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6553200" y="6466114"/>
            <a:ext cx="2133600" cy="25536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EC49E4-490B-3448-ABB7-1E001E8E0F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043905C4-1665-468A-8BB3-B8AA9CE28FEF}"/>
              </a:ext>
            </a:extLst>
          </p:cNvPr>
          <p:cNvGraphicFramePr>
            <a:graphicFrameLocks noGrp="1"/>
          </p:cNvGraphicFramePr>
          <p:nvPr>
            <p:extLst>
              <p:ext uri="{D42A27DB-BD31-4B8C-83A1-F6EECF244321}">
                <p14:modId xmlns:p14="http://schemas.microsoft.com/office/powerpoint/2010/main" val="2181402762"/>
              </p:ext>
            </p:extLst>
          </p:nvPr>
        </p:nvGraphicFramePr>
        <p:xfrm>
          <a:off x="227607" y="949912"/>
          <a:ext cx="8348224" cy="5370983"/>
        </p:xfrm>
        <a:graphic>
          <a:graphicData uri="http://schemas.openxmlformats.org/drawingml/2006/table">
            <a:tbl>
              <a:tblPr/>
              <a:tblGrid>
                <a:gridCol w="1643667">
                  <a:extLst>
                    <a:ext uri="{9D8B030D-6E8A-4147-A177-3AD203B41FA5}">
                      <a16:colId xmlns:a16="http://schemas.microsoft.com/office/drawing/2014/main" val="1066264431"/>
                    </a:ext>
                  </a:extLst>
                </a:gridCol>
                <a:gridCol w="1794809">
                  <a:extLst>
                    <a:ext uri="{9D8B030D-6E8A-4147-A177-3AD203B41FA5}">
                      <a16:colId xmlns:a16="http://schemas.microsoft.com/office/drawing/2014/main" val="888002840"/>
                    </a:ext>
                  </a:extLst>
                </a:gridCol>
                <a:gridCol w="899766">
                  <a:extLst>
                    <a:ext uri="{9D8B030D-6E8A-4147-A177-3AD203B41FA5}">
                      <a16:colId xmlns:a16="http://schemas.microsoft.com/office/drawing/2014/main" val="3821979593"/>
                    </a:ext>
                  </a:extLst>
                </a:gridCol>
                <a:gridCol w="821834">
                  <a:extLst>
                    <a:ext uri="{9D8B030D-6E8A-4147-A177-3AD203B41FA5}">
                      <a16:colId xmlns:a16="http://schemas.microsoft.com/office/drawing/2014/main" val="2175105639"/>
                    </a:ext>
                  </a:extLst>
                </a:gridCol>
                <a:gridCol w="821834">
                  <a:extLst>
                    <a:ext uri="{9D8B030D-6E8A-4147-A177-3AD203B41FA5}">
                      <a16:colId xmlns:a16="http://schemas.microsoft.com/office/drawing/2014/main" val="1269266755"/>
                    </a:ext>
                  </a:extLst>
                </a:gridCol>
                <a:gridCol w="821834">
                  <a:extLst>
                    <a:ext uri="{9D8B030D-6E8A-4147-A177-3AD203B41FA5}">
                      <a16:colId xmlns:a16="http://schemas.microsoft.com/office/drawing/2014/main" val="3632581312"/>
                    </a:ext>
                  </a:extLst>
                </a:gridCol>
                <a:gridCol w="899766">
                  <a:extLst>
                    <a:ext uri="{9D8B030D-6E8A-4147-A177-3AD203B41FA5}">
                      <a16:colId xmlns:a16="http://schemas.microsoft.com/office/drawing/2014/main" val="1617311846"/>
                    </a:ext>
                  </a:extLst>
                </a:gridCol>
                <a:gridCol w="644714">
                  <a:extLst>
                    <a:ext uri="{9D8B030D-6E8A-4147-A177-3AD203B41FA5}">
                      <a16:colId xmlns:a16="http://schemas.microsoft.com/office/drawing/2014/main" val="2575982814"/>
                    </a:ext>
                  </a:extLst>
                </a:gridCol>
              </a:tblGrid>
              <a:tr h="105471">
                <a:tc>
                  <a:txBody>
                    <a:bodyPr/>
                    <a:lstStyle/>
                    <a:p>
                      <a:pPr algn="l" fontAlgn="b"/>
                      <a:r>
                        <a:rPr lang="en-US" sz="500" b="1" i="0" u="none" strike="noStrike">
                          <a:solidFill>
                            <a:srgbClr val="000000"/>
                          </a:solidFill>
                          <a:effectLst/>
                          <a:latin typeface="Calibri" panose="020F0502020204030204" pitchFamily="34" charset="0"/>
                        </a:rPr>
                        <a:t>Instructional Supplies</a:t>
                      </a: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Equipment</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376,984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111,374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11,326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162,459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103,151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72.64 </a:t>
                      </a:r>
                    </a:p>
                  </a:txBody>
                  <a:tcPr marL="4232" marR="4232" marT="4232" marB="0" anchor="b">
                    <a:lnL>
                      <a:noFill/>
                    </a:lnL>
                    <a:lnR>
                      <a:noFill/>
                    </a:lnR>
                    <a:lnT>
                      <a:noFill/>
                    </a:lnT>
                    <a:lnB>
                      <a:noFill/>
                    </a:lnB>
                  </a:tcPr>
                </a:tc>
                <a:extLst>
                  <a:ext uri="{0D108BD9-81ED-4DB2-BD59-A6C34878D82A}">
                    <a16:rowId xmlns:a16="http://schemas.microsoft.com/office/drawing/2014/main" val="728568867"/>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Computer Equipment</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107,160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39,040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1,487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66,633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37.82 </a:t>
                      </a:r>
                    </a:p>
                  </a:txBody>
                  <a:tcPr marL="4232" marR="4232" marT="4232" marB="0" anchor="b">
                    <a:lnL>
                      <a:noFill/>
                    </a:lnL>
                    <a:lnR>
                      <a:noFill/>
                    </a:lnR>
                    <a:lnT>
                      <a:noFill/>
                    </a:lnT>
                    <a:lnB>
                      <a:noFill/>
                    </a:lnB>
                  </a:tcPr>
                </a:tc>
                <a:extLst>
                  <a:ext uri="{0D108BD9-81ED-4DB2-BD59-A6C34878D82A}">
                    <a16:rowId xmlns:a16="http://schemas.microsoft.com/office/drawing/2014/main" val="1264257411"/>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Software</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39,976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17,405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3,000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19,571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0.00 </a:t>
                      </a:r>
                    </a:p>
                  </a:txBody>
                  <a:tcPr marL="4232" marR="4232" marT="4232" marB="0" anchor="b">
                    <a:lnL>
                      <a:noFill/>
                    </a:lnL>
                    <a:lnR>
                      <a:noFill/>
                    </a:lnR>
                    <a:lnT>
                      <a:noFill/>
                    </a:lnT>
                    <a:lnB>
                      <a:noFill/>
                    </a:lnB>
                  </a:tcPr>
                </a:tc>
                <a:extLst>
                  <a:ext uri="{0D108BD9-81ED-4DB2-BD59-A6C34878D82A}">
                    <a16:rowId xmlns:a16="http://schemas.microsoft.com/office/drawing/2014/main" val="152658739"/>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Furniture</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111,114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77,443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1,312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13,468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20,203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81.82 </a:t>
                      </a:r>
                    </a:p>
                  </a:txBody>
                  <a:tcPr marL="4232" marR="4232" marT="4232" marB="0" anchor="b">
                    <a:lnL>
                      <a:noFill/>
                    </a:lnL>
                    <a:lnR>
                      <a:noFill/>
                    </a:lnR>
                    <a:lnT>
                      <a:noFill/>
                    </a:lnT>
                    <a:lnB>
                      <a:noFill/>
                    </a:lnB>
                  </a:tcPr>
                </a:tc>
                <a:extLst>
                  <a:ext uri="{0D108BD9-81ED-4DB2-BD59-A6C34878D82A}">
                    <a16:rowId xmlns:a16="http://schemas.microsoft.com/office/drawing/2014/main" val="1430202659"/>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Materials &amp; Supplies Intruction</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0.00 </a:t>
                      </a:r>
                    </a:p>
                  </a:txBody>
                  <a:tcPr marL="4232" marR="4232" marT="4232" marB="0" anchor="b">
                    <a:lnL>
                      <a:noFill/>
                    </a:lnL>
                    <a:lnR>
                      <a:noFill/>
                    </a:lnR>
                    <a:lnT>
                      <a:noFill/>
                    </a:lnT>
                    <a:lnB>
                      <a:noFill/>
                    </a:lnB>
                  </a:tcPr>
                </a:tc>
                <a:extLst>
                  <a:ext uri="{0D108BD9-81ED-4DB2-BD59-A6C34878D82A}">
                    <a16:rowId xmlns:a16="http://schemas.microsoft.com/office/drawing/2014/main" val="2491266438"/>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Materials &amp; Supplies Admin.</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0.00 </a:t>
                      </a:r>
                    </a:p>
                  </a:txBody>
                  <a:tcPr marL="4232" marR="4232" marT="4232" marB="0" anchor="b">
                    <a:lnL>
                      <a:noFill/>
                    </a:lnL>
                    <a:lnR>
                      <a:noFill/>
                    </a:lnR>
                    <a:lnT>
                      <a:noFill/>
                    </a:lnT>
                    <a:lnB>
                      <a:noFill/>
                    </a:lnB>
                  </a:tcPr>
                </a:tc>
                <a:extLst>
                  <a:ext uri="{0D108BD9-81ED-4DB2-BD59-A6C34878D82A}">
                    <a16:rowId xmlns:a16="http://schemas.microsoft.com/office/drawing/2014/main" val="424660992"/>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Office/Classroom Supplies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0.00 </a:t>
                      </a:r>
                    </a:p>
                  </a:txBody>
                  <a:tcPr marL="4232" marR="4232" marT="4232" marB="0" anchor="b">
                    <a:lnL>
                      <a:noFill/>
                    </a:lnL>
                    <a:lnR>
                      <a:noFill/>
                    </a:lnR>
                    <a:lnT>
                      <a:noFill/>
                    </a:lnT>
                    <a:lnB>
                      <a:noFill/>
                    </a:lnB>
                  </a:tcPr>
                </a:tc>
                <a:extLst>
                  <a:ext uri="{0D108BD9-81ED-4DB2-BD59-A6C34878D82A}">
                    <a16:rowId xmlns:a16="http://schemas.microsoft.com/office/drawing/2014/main" val="3227047682"/>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Testing Materials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48,500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14,826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33,674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30.57 </a:t>
                      </a:r>
                    </a:p>
                  </a:txBody>
                  <a:tcPr marL="4232" marR="4232" marT="4232" marB="0" anchor="b">
                    <a:lnL>
                      <a:noFill/>
                    </a:lnL>
                    <a:lnR>
                      <a:noFill/>
                    </a:lnR>
                    <a:lnT>
                      <a:noFill/>
                    </a:lnT>
                    <a:lnB>
                      <a:noFill/>
                    </a:lnB>
                  </a:tcPr>
                </a:tc>
                <a:extLst>
                  <a:ext uri="{0D108BD9-81ED-4DB2-BD59-A6C34878D82A}">
                    <a16:rowId xmlns:a16="http://schemas.microsoft.com/office/drawing/2014/main" val="760968172"/>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Education Supplies Inventory</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505,136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299,247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16,759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58,221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147,668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70.77 </a:t>
                      </a:r>
                    </a:p>
                  </a:txBody>
                  <a:tcPr marL="4232" marR="4232" marT="4232" marB="0" anchor="b">
                    <a:lnL>
                      <a:noFill/>
                    </a:lnL>
                    <a:lnR>
                      <a:noFill/>
                    </a:lnR>
                    <a:lnT>
                      <a:noFill/>
                    </a:lnT>
                    <a:lnB>
                      <a:noFill/>
                    </a:lnB>
                  </a:tcPr>
                </a:tc>
                <a:extLst>
                  <a:ext uri="{0D108BD9-81ED-4DB2-BD59-A6C34878D82A}">
                    <a16:rowId xmlns:a16="http://schemas.microsoft.com/office/drawing/2014/main" val="56357174"/>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General/Office Supplies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1,360,783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814,431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75,782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638,767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(92,415)</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106.79 </a:t>
                      </a:r>
                    </a:p>
                  </a:txBody>
                  <a:tcPr marL="4232" marR="4232" marT="4232" marB="0" anchor="b">
                    <a:lnL>
                      <a:noFill/>
                    </a:lnL>
                    <a:lnR>
                      <a:noFill/>
                    </a:lnR>
                    <a:lnT>
                      <a:noFill/>
                    </a:lnT>
                    <a:lnB>
                      <a:noFill/>
                    </a:lnB>
                  </a:tcPr>
                </a:tc>
                <a:extLst>
                  <a:ext uri="{0D108BD9-81ED-4DB2-BD59-A6C34878D82A}">
                    <a16:rowId xmlns:a16="http://schemas.microsoft.com/office/drawing/2014/main" val="1587561807"/>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Academic Awards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0.00 </a:t>
                      </a:r>
                    </a:p>
                  </a:txBody>
                  <a:tcPr marL="4232" marR="4232" marT="4232" marB="0" anchor="b">
                    <a:lnL>
                      <a:noFill/>
                    </a:lnL>
                    <a:lnR>
                      <a:noFill/>
                    </a:lnR>
                    <a:lnT>
                      <a:noFill/>
                    </a:lnT>
                    <a:lnB>
                      <a:noFill/>
                    </a:lnB>
                  </a:tcPr>
                </a:tc>
                <a:extLst>
                  <a:ext uri="{0D108BD9-81ED-4DB2-BD59-A6C34878D82A}">
                    <a16:rowId xmlns:a16="http://schemas.microsoft.com/office/drawing/2014/main" val="1402542894"/>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Books, Maps, etc.</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0.00 </a:t>
                      </a:r>
                    </a:p>
                  </a:txBody>
                  <a:tcPr marL="4232" marR="4232" marT="4232" marB="0" anchor="b">
                    <a:lnL>
                      <a:noFill/>
                    </a:lnL>
                    <a:lnR>
                      <a:noFill/>
                    </a:lnR>
                    <a:lnT>
                      <a:noFill/>
                    </a:lnT>
                    <a:lnB>
                      <a:noFill/>
                    </a:lnB>
                  </a:tcPr>
                </a:tc>
                <a:extLst>
                  <a:ext uri="{0D108BD9-81ED-4DB2-BD59-A6C34878D82A}">
                    <a16:rowId xmlns:a16="http://schemas.microsoft.com/office/drawing/2014/main" val="3005358716"/>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Textbooks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274,612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92,544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10,309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32,345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149,723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45.48 </a:t>
                      </a:r>
                    </a:p>
                  </a:txBody>
                  <a:tcPr marL="4232" marR="4232" marT="4232" marB="0" anchor="b">
                    <a:lnL>
                      <a:noFill/>
                    </a:lnL>
                    <a:lnR>
                      <a:noFill/>
                    </a:lnR>
                    <a:lnT>
                      <a:noFill/>
                    </a:lnT>
                    <a:lnB>
                      <a:noFill/>
                    </a:lnB>
                  </a:tcPr>
                </a:tc>
                <a:extLst>
                  <a:ext uri="{0D108BD9-81ED-4DB2-BD59-A6C34878D82A}">
                    <a16:rowId xmlns:a16="http://schemas.microsoft.com/office/drawing/2014/main" val="2879844783"/>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Library Books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132,515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6,521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5,754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113,400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12,593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90.50 </a:t>
                      </a:r>
                    </a:p>
                  </a:txBody>
                  <a:tcPr marL="4232" marR="4232" marT="4232" marB="0" anchor="b">
                    <a:lnL>
                      <a:noFill/>
                    </a:lnL>
                    <a:lnR>
                      <a:noFill/>
                    </a:lnR>
                    <a:lnT>
                      <a:noFill/>
                    </a:lnT>
                    <a:lnB>
                      <a:noFill/>
                    </a:lnB>
                  </a:tcPr>
                </a:tc>
                <a:extLst>
                  <a:ext uri="{0D108BD9-81ED-4DB2-BD59-A6C34878D82A}">
                    <a16:rowId xmlns:a16="http://schemas.microsoft.com/office/drawing/2014/main" val="1760810382"/>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Periodicals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1,000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1,000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0.00 </a:t>
                      </a:r>
                    </a:p>
                  </a:txBody>
                  <a:tcPr marL="4232" marR="4232" marT="4232" marB="0" anchor="b">
                    <a:lnL>
                      <a:noFill/>
                    </a:lnL>
                    <a:lnR>
                      <a:noFill/>
                    </a:lnR>
                    <a:lnT>
                      <a:noFill/>
                    </a:lnT>
                    <a:lnB>
                      <a:noFill/>
                    </a:lnB>
                  </a:tcPr>
                </a:tc>
                <a:extLst>
                  <a:ext uri="{0D108BD9-81ED-4DB2-BD59-A6C34878D82A}">
                    <a16:rowId xmlns:a16="http://schemas.microsoft.com/office/drawing/2014/main" val="216222766"/>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Other Materials &amp; Supplies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0.00 </a:t>
                      </a:r>
                    </a:p>
                  </a:txBody>
                  <a:tcPr marL="4232" marR="4232" marT="4232" marB="0" anchor="b">
                    <a:lnL>
                      <a:noFill/>
                    </a:lnL>
                    <a:lnR>
                      <a:noFill/>
                    </a:lnR>
                    <a:lnT>
                      <a:noFill/>
                    </a:lnT>
                    <a:lnB>
                      <a:noFill/>
                    </a:lnB>
                  </a:tcPr>
                </a:tc>
                <a:extLst>
                  <a:ext uri="{0D108BD9-81ED-4DB2-BD59-A6C34878D82A}">
                    <a16:rowId xmlns:a16="http://schemas.microsoft.com/office/drawing/2014/main" val="2988890407"/>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Duplicating &amp; Photo Supplies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0.00 </a:t>
                      </a:r>
                    </a:p>
                  </a:txBody>
                  <a:tcPr marL="4232" marR="4232" marT="4232" marB="0" anchor="b">
                    <a:lnL>
                      <a:noFill/>
                    </a:lnL>
                    <a:lnR>
                      <a:noFill/>
                    </a:lnR>
                    <a:lnT>
                      <a:noFill/>
                    </a:lnT>
                    <a:lnB>
                      <a:noFill/>
                    </a:lnB>
                  </a:tcPr>
                </a:tc>
                <a:extLst>
                  <a:ext uri="{0D108BD9-81ED-4DB2-BD59-A6C34878D82A}">
                    <a16:rowId xmlns:a16="http://schemas.microsoft.com/office/drawing/2014/main" val="2256840292"/>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Audio-Visual Supplies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0.00 </a:t>
                      </a:r>
                    </a:p>
                  </a:txBody>
                  <a:tcPr marL="4232" marR="4232" marT="4232" marB="0" anchor="b">
                    <a:lnL>
                      <a:noFill/>
                    </a:lnL>
                    <a:lnR>
                      <a:noFill/>
                    </a:lnR>
                    <a:lnT>
                      <a:noFill/>
                    </a:lnT>
                    <a:lnB>
                      <a:noFill/>
                    </a:lnB>
                  </a:tcPr>
                </a:tc>
                <a:extLst>
                  <a:ext uri="{0D108BD9-81ED-4DB2-BD59-A6C34878D82A}">
                    <a16:rowId xmlns:a16="http://schemas.microsoft.com/office/drawing/2014/main" val="1743486975"/>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Communications/Websites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0.00 </a:t>
                      </a:r>
                    </a:p>
                  </a:txBody>
                  <a:tcPr marL="4232" marR="4232" marT="4232" marB="0" anchor="b">
                    <a:lnL>
                      <a:noFill/>
                    </a:lnL>
                    <a:lnR>
                      <a:noFill/>
                    </a:lnR>
                    <a:lnT>
                      <a:noFill/>
                    </a:lnT>
                    <a:lnB>
                      <a:noFill/>
                    </a:lnB>
                  </a:tcPr>
                </a:tc>
                <a:extLst>
                  <a:ext uri="{0D108BD9-81ED-4DB2-BD59-A6C34878D82A}">
                    <a16:rowId xmlns:a16="http://schemas.microsoft.com/office/drawing/2014/main" val="97221309"/>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Registrations, Dues &amp; Subscrip.</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111,985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61,256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1,624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17,846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32,883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70.64 </a:t>
                      </a:r>
                    </a:p>
                  </a:txBody>
                  <a:tcPr marL="4232" marR="4232" marT="4232" marB="0" anchor="b">
                    <a:lnL>
                      <a:noFill/>
                    </a:lnL>
                    <a:lnR>
                      <a:noFill/>
                    </a:lnR>
                    <a:lnT>
                      <a:noFill/>
                    </a:lnT>
                    <a:lnB>
                      <a:noFill/>
                    </a:lnB>
                  </a:tcPr>
                </a:tc>
                <a:extLst>
                  <a:ext uri="{0D108BD9-81ED-4DB2-BD59-A6C34878D82A}">
                    <a16:rowId xmlns:a16="http://schemas.microsoft.com/office/drawing/2014/main" val="1049512223"/>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Student Activities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151,500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77,784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384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7,684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66,032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56.41 </a:t>
                      </a:r>
                    </a:p>
                  </a:txBody>
                  <a:tcPr marL="4232" marR="4232" marT="4232" marB="0" anchor="b">
                    <a:lnL>
                      <a:noFill/>
                    </a:lnL>
                    <a:lnR>
                      <a:noFill/>
                    </a:lnR>
                    <a:lnT>
                      <a:noFill/>
                    </a:lnT>
                    <a:lnB>
                      <a:noFill/>
                    </a:lnB>
                  </a:tcPr>
                </a:tc>
                <a:extLst>
                  <a:ext uri="{0D108BD9-81ED-4DB2-BD59-A6C34878D82A}">
                    <a16:rowId xmlns:a16="http://schemas.microsoft.com/office/drawing/2014/main" val="3828215375"/>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Graduation</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55,400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1,625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30,416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23,359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57.84 </a:t>
                      </a:r>
                    </a:p>
                  </a:txBody>
                  <a:tcPr marL="4232" marR="4232" marT="4232" marB="0" anchor="b">
                    <a:lnL>
                      <a:noFill/>
                    </a:lnL>
                    <a:lnR>
                      <a:noFill/>
                    </a:lnR>
                    <a:lnT>
                      <a:noFill/>
                    </a:lnT>
                    <a:lnB>
                      <a:noFill/>
                    </a:lnB>
                  </a:tcPr>
                </a:tc>
                <a:extLst>
                  <a:ext uri="{0D108BD9-81ED-4DB2-BD59-A6C34878D82A}">
                    <a16:rowId xmlns:a16="http://schemas.microsoft.com/office/drawing/2014/main" val="1635710199"/>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Emergency Medical</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59,000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21,460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700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45,540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(8,000)</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113.56 </a:t>
                      </a:r>
                    </a:p>
                  </a:txBody>
                  <a:tcPr marL="4232" marR="4232" marT="4232" marB="0" anchor="b">
                    <a:lnL>
                      <a:noFill/>
                    </a:lnL>
                    <a:lnR>
                      <a:noFill/>
                    </a:lnR>
                    <a:lnT>
                      <a:noFill/>
                    </a:lnT>
                    <a:lnB>
                      <a:noFill/>
                    </a:lnB>
                  </a:tcPr>
                </a:tc>
                <a:extLst>
                  <a:ext uri="{0D108BD9-81ED-4DB2-BD59-A6C34878D82A}">
                    <a16:rowId xmlns:a16="http://schemas.microsoft.com/office/drawing/2014/main" val="15720470"/>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Printing &amp; Binding</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#DIV/0!</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420819"/>
                  </a:ext>
                </a:extLst>
              </a:tr>
              <a:tr h="105471">
                <a:tc>
                  <a:txBody>
                    <a:bodyPr/>
                    <a:lstStyle/>
                    <a:p>
                      <a:pPr algn="l" fontAlgn="b"/>
                      <a:endParaRPr lang="en-US" sz="500" b="0" i="0" u="none" strike="noStrike" dirty="0">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Parent Activities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0.00 </a:t>
                      </a:r>
                    </a:p>
                  </a:txBody>
                  <a:tcPr marL="4232" marR="4232" marT="42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202327"/>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r" fontAlgn="b"/>
                      <a:r>
                        <a:rPr lang="en-US" sz="500" b="1" i="1" u="none" strike="noStrike">
                          <a:solidFill>
                            <a:srgbClr val="000000"/>
                          </a:solidFill>
                          <a:effectLst/>
                          <a:latin typeface="Calibri" panose="020F0502020204030204" pitchFamily="34" charset="0"/>
                        </a:rPr>
                        <a:t>Sub-Total</a:t>
                      </a:r>
                    </a:p>
                  </a:txBody>
                  <a:tcPr marL="4232" marR="4232" marT="4232" marB="0" anchor="b">
                    <a:lnL>
                      <a:noFill/>
                    </a:lnL>
                    <a:lnR>
                      <a:noFill/>
                    </a:lnR>
                    <a:lnT>
                      <a:noFill/>
                    </a:lnT>
                    <a:lnB>
                      <a:noFill/>
                    </a:lnB>
                  </a:tcPr>
                </a:tc>
                <a:tc>
                  <a:txBody>
                    <a:bodyPr/>
                    <a:lstStyle/>
                    <a:p>
                      <a:pPr algn="r" fontAlgn="b"/>
                      <a:r>
                        <a:rPr lang="en-US" sz="500" b="1" i="0" u="none" strike="noStrike">
                          <a:solidFill>
                            <a:srgbClr val="000000"/>
                          </a:solidFill>
                          <a:effectLst/>
                          <a:latin typeface="Calibri" panose="020F0502020204030204" pitchFamily="34" charset="0"/>
                        </a:rPr>
                        <a:t>$3,335,665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$1,634,957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$123,950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$1,124,633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$576,075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82.73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5945775"/>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extLst>
                  <a:ext uri="{0D108BD9-81ED-4DB2-BD59-A6C34878D82A}">
                    <a16:rowId xmlns:a16="http://schemas.microsoft.com/office/drawing/2014/main" val="1738892083"/>
                  </a:ext>
                </a:extLst>
              </a:tr>
              <a:tr h="105471">
                <a:tc>
                  <a:txBody>
                    <a:bodyPr/>
                    <a:lstStyle/>
                    <a:p>
                      <a:pPr algn="l" fontAlgn="b"/>
                      <a:r>
                        <a:rPr lang="en-US" sz="500" b="1" i="0" u="none" strike="noStrike">
                          <a:solidFill>
                            <a:srgbClr val="000000"/>
                          </a:solidFill>
                          <a:effectLst/>
                          <a:latin typeface="Calibri" panose="020F0502020204030204" pitchFamily="34" charset="0"/>
                        </a:rPr>
                        <a:t>Tuition</a:t>
                      </a: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Tuition</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24,368,195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5,568,337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2,999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24,192,794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(5,392,936)</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122.13 </a:t>
                      </a:r>
                    </a:p>
                  </a:txBody>
                  <a:tcPr marL="4232" marR="4232" marT="4232" marB="0" anchor="b">
                    <a:lnL>
                      <a:noFill/>
                    </a:lnL>
                    <a:lnR>
                      <a:noFill/>
                    </a:lnR>
                    <a:lnT>
                      <a:noFill/>
                    </a:lnT>
                    <a:lnB>
                      <a:noFill/>
                    </a:lnB>
                  </a:tcPr>
                </a:tc>
                <a:extLst>
                  <a:ext uri="{0D108BD9-81ED-4DB2-BD59-A6C34878D82A}">
                    <a16:rowId xmlns:a16="http://schemas.microsoft.com/office/drawing/2014/main" val="1600882673"/>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extLst>
                  <a:ext uri="{0D108BD9-81ED-4DB2-BD59-A6C34878D82A}">
                    <a16:rowId xmlns:a16="http://schemas.microsoft.com/office/drawing/2014/main" val="747419927"/>
                  </a:ext>
                </a:extLst>
              </a:tr>
              <a:tr h="105471">
                <a:tc>
                  <a:txBody>
                    <a:bodyPr/>
                    <a:lstStyle/>
                    <a:p>
                      <a:pPr algn="l" fontAlgn="b"/>
                      <a:r>
                        <a:rPr lang="en-US" sz="500" b="1" i="0" u="none" strike="noStrike">
                          <a:solidFill>
                            <a:srgbClr val="000000"/>
                          </a:solidFill>
                          <a:effectLst/>
                          <a:latin typeface="Calibri" panose="020F0502020204030204" pitchFamily="34" charset="0"/>
                        </a:rPr>
                        <a:t>Utilities</a:t>
                      </a: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Natural Gas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2,546,500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268,432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(754)</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2,277,314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754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99.97 </a:t>
                      </a:r>
                    </a:p>
                  </a:txBody>
                  <a:tcPr marL="4232" marR="4232" marT="4232" marB="0" anchor="b">
                    <a:lnL>
                      <a:noFill/>
                    </a:lnL>
                    <a:lnR>
                      <a:noFill/>
                    </a:lnR>
                    <a:lnT>
                      <a:noFill/>
                    </a:lnT>
                    <a:lnB>
                      <a:noFill/>
                    </a:lnB>
                  </a:tcPr>
                </a:tc>
                <a:extLst>
                  <a:ext uri="{0D108BD9-81ED-4DB2-BD59-A6C34878D82A}">
                    <a16:rowId xmlns:a16="http://schemas.microsoft.com/office/drawing/2014/main" val="1687732735"/>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Electricity</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8,359,500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1,970,455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28,088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5,465,995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923,051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88.96 </a:t>
                      </a:r>
                    </a:p>
                  </a:txBody>
                  <a:tcPr marL="4232" marR="4232" marT="4232" marB="0" anchor="b">
                    <a:lnL>
                      <a:noFill/>
                    </a:lnL>
                    <a:lnR>
                      <a:noFill/>
                    </a:lnR>
                    <a:lnT>
                      <a:noFill/>
                    </a:lnT>
                    <a:lnB>
                      <a:noFill/>
                    </a:lnB>
                  </a:tcPr>
                </a:tc>
                <a:extLst>
                  <a:ext uri="{0D108BD9-81ED-4DB2-BD59-A6C34878D82A}">
                    <a16:rowId xmlns:a16="http://schemas.microsoft.com/office/drawing/2014/main" val="2054554111"/>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Heating Fuels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10,000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10,000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0.00 </a:t>
                      </a:r>
                    </a:p>
                  </a:txBody>
                  <a:tcPr marL="4232" marR="4232" marT="4232" marB="0" anchor="b">
                    <a:lnL>
                      <a:noFill/>
                    </a:lnL>
                    <a:lnR>
                      <a:noFill/>
                    </a:lnR>
                    <a:lnT>
                      <a:noFill/>
                    </a:lnT>
                    <a:lnB>
                      <a:noFill/>
                    </a:lnB>
                  </a:tcPr>
                </a:tc>
                <a:extLst>
                  <a:ext uri="{0D108BD9-81ED-4DB2-BD59-A6C34878D82A}">
                    <a16:rowId xmlns:a16="http://schemas.microsoft.com/office/drawing/2014/main" val="1256379975"/>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Water</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295,000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163,438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23,421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170,562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(39,000)</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113.22 </a:t>
                      </a:r>
                    </a:p>
                  </a:txBody>
                  <a:tcPr marL="4232" marR="4232" marT="4232" marB="0" anchor="b">
                    <a:lnL>
                      <a:noFill/>
                    </a:lnL>
                    <a:lnR>
                      <a:noFill/>
                    </a:lnR>
                    <a:lnT>
                      <a:noFill/>
                    </a:lnT>
                    <a:lnB>
                      <a:noFill/>
                    </a:lnB>
                  </a:tcPr>
                </a:tc>
                <a:extLst>
                  <a:ext uri="{0D108BD9-81ED-4DB2-BD59-A6C34878D82A}">
                    <a16:rowId xmlns:a16="http://schemas.microsoft.com/office/drawing/2014/main" val="3180337575"/>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Telephone</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675,000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171,649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15,790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330,223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173,128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74.35 </a:t>
                      </a:r>
                    </a:p>
                  </a:txBody>
                  <a:tcPr marL="4232" marR="4232" marT="4232" marB="0" anchor="b">
                    <a:lnL>
                      <a:noFill/>
                    </a:lnL>
                    <a:lnR>
                      <a:noFill/>
                    </a:lnR>
                    <a:lnT>
                      <a:noFill/>
                    </a:lnT>
                    <a:lnB>
                      <a:noFill/>
                    </a:lnB>
                  </a:tcPr>
                </a:tc>
                <a:extLst>
                  <a:ext uri="{0D108BD9-81ED-4DB2-BD59-A6C34878D82A}">
                    <a16:rowId xmlns:a16="http://schemas.microsoft.com/office/drawing/2014/main" val="1548249484"/>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Telecommunications/Internet</a:t>
                      </a:r>
                    </a:p>
                  </a:txBody>
                  <a:tcPr marL="4232" marR="4232" marT="4232" marB="0" anchor="b">
                    <a:lnL>
                      <a:noFill/>
                    </a:lnL>
                    <a:lnR>
                      <a:noFill/>
                    </a:lnR>
                    <a:lnT>
                      <a:noFill/>
                    </a:lnT>
                    <a:lnB>
                      <a:noFill/>
                    </a:lnB>
                  </a:tcPr>
                </a:tc>
                <a:tc>
                  <a:txBody>
                    <a:bodyPr/>
                    <a:lstStyle/>
                    <a:p>
                      <a:pPr algn="r" fontAlgn="b"/>
                      <a:r>
                        <a:rPr lang="en-US" sz="500" b="0" i="0" u="none" strike="noStrike" dirty="0">
                          <a:solidFill>
                            <a:srgbClr val="000000"/>
                          </a:solidFill>
                          <a:effectLst/>
                          <a:latin typeface="Calibri" panose="020F0502020204030204" pitchFamily="34" charset="0"/>
                        </a:rPr>
                        <a:t>90,000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18,000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41,066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30,934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65.63 </a:t>
                      </a:r>
                    </a:p>
                  </a:txBody>
                  <a:tcPr marL="4232" marR="4232" marT="4232" marB="0" anchor="b">
                    <a:lnL>
                      <a:noFill/>
                    </a:lnL>
                    <a:lnR>
                      <a:noFill/>
                    </a:lnR>
                    <a:lnT>
                      <a:noFill/>
                    </a:lnT>
                    <a:lnB>
                      <a:noFill/>
                    </a:lnB>
                  </a:tcPr>
                </a:tc>
                <a:extLst>
                  <a:ext uri="{0D108BD9-81ED-4DB2-BD59-A6C34878D82A}">
                    <a16:rowId xmlns:a16="http://schemas.microsoft.com/office/drawing/2014/main" val="172578990"/>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Sewer Usage</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245,000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139,352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4,339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126,882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(21,234)</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108.67 </a:t>
                      </a:r>
                    </a:p>
                  </a:txBody>
                  <a:tcPr marL="4232" marR="4232" marT="4232" marB="0" anchor="b">
                    <a:lnL>
                      <a:noFill/>
                    </a:lnL>
                    <a:lnR>
                      <a:noFill/>
                    </a:lnR>
                    <a:lnT>
                      <a:noFill/>
                    </a:lnT>
                    <a:lnB>
                      <a:noFill/>
                    </a:lnB>
                  </a:tcPr>
                </a:tc>
                <a:extLst>
                  <a:ext uri="{0D108BD9-81ED-4DB2-BD59-A6C34878D82A}">
                    <a16:rowId xmlns:a16="http://schemas.microsoft.com/office/drawing/2014/main" val="2411568372"/>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Gas &amp; Oil</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35,000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29,381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5,619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83.95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628133"/>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r" fontAlgn="b"/>
                      <a:r>
                        <a:rPr lang="en-US" sz="500" b="1" i="1" u="none" strike="noStrike">
                          <a:solidFill>
                            <a:srgbClr val="000000"/>
                          </a:solidFill>
                          <a:effectLst/>
                          <a:latin typeface="Calibri" panose="020F0502020204030204" pitchFamily="34" charset="0"/>
                        </a:rPr>
                        <a:t>Sub-Total</a:t>
                      </a:r>
                    </a:p>
                  </a:txBody>
                  <a:tcPr marL="4232" marR="4232" marT="4232" marB="0" anchor="b">
                    <a:lnL>
                      <a:noFill/>
                    </a:lnL>
                    <a:lnR>
                      <a:noFill/>
                    </a:lnR>
                    <a:lnT>
                      <a:noFill/>
                    </a:lnT>
                    <a:lnB>
                      <a:noFill/>
                    </a:lnB>
                  </a:tcPr>
                </a:tc>
                <a:tc>
                  <a:txBody>
                    <a:bodyPr/>
                    <a:lstStyle/>
                    <a:p>
                      <a:pPr algn="r" fontAlgn="b"/>
                      <a:r>
                        <a:rPr lang="en-US" sz="500" b="1" i="0" u="none" strike="noStrike">
                          <a:solidFill>
                            <a:srgbClr val="000000"/>
                          </a:solidFill>
                          <a:effectLst/>
                          <a:latin typeface="Calibri" panose="020F0502020204030204" pitchFamily="34" charset="0"/>
                        </a:rPr>
                        <a:t>$12,256,000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$2,760,706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$70,884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$8,412,042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$1,083,252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91.16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89371787"/>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extLst>
                  <a:ext uri="{0D108BD9-81ED-4DB2-BD59-A6C34878D82A}">
                    <a16:rowId xmlns:a16="http://schemas.microsoft.com/office/drawing/2014/main" val="4123377128"/>
                  </a:ext>
                </a:extLst>
              </a:tr>
              <a:tr h="105471">
                <a:tc>
                  <a:txBody>
                    <a:bodyPr/>
                    <a:lstStyle/>
                    <a:p>
                      <a:pPr algn="l" fontAlgn="b"/>
                      <a:r>
                        <a:rPr lang="en-US" sz="500" b="1" i="0" u="none" strike="noStrike">
                          <a:solidFill>
                            <a:srgbClr val="000000"/>
                          </a:solidFill>
                          <a:effectLst/>
                          <a:latin typeface="Calibri" panose="020F0502020204030204" pitchFamily="34" charset="0"/>
                        </a:rPr>
                        <a:t>Transportation</a:t>
                      </a: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Milage</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588,400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156,143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35,540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407,230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25,027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95.75 </a:t>
                      </a:r>
                    </a:p>
                  </a:txBody>
                  <a:tcPr marL="4232" marR="4232" marT="4232" marB="0" anchor="b">
                    <a:lnL>
                      <a:noFill/>
                    </a:lnL>
                    <a:lnR>
                      <a:noFill/>
                    </a:lnR>
                    <a:lnT>
                      <a:noFill/>
                    </a:lnT>
                    <a:lnB>
                      <a:noFill/>
                    </a:lnB>
                  </a:tcPr>
                </a:tc>
                <a:extLst>
                  <a:ext uri="{0D108BD9-81ED-4DB2-BD59-A6C34878D82A}">
                    <a16:rowId xmlns:a16="http://schemas.microsoft.com/office/drawing/2014/main" val="1235626248"/>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Business Travel</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10,500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17,483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1,086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(6,983)</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166.50 </a:t>
                      </a:r>
                    </a:p>
                  </a:txBody>
                  <a:tcPr marL="4232" marR="4232" marT="4232" marB="0" anchor="b">
                    <a:lnL>
                      <a:noFill/>
                    </a:lnL>
                    <a:lnR>
                      <a:noFill/>
                    </a:lnR>
                    <a:lnT>
                      <a:noFill/>
                    </a:lnT>
                    <a:lnB>
                      <a:noFill/>
                    </a:lnB>
                  </a:tcPr>
                </a:tc>
                <a:extLst>
                  <a:ext uri="{0D108BD9-81ED-4DB2-BD59-A6C34878D82A}">
                    <a16:rowId xmlns:a16="http://schemas.microsoft.com/office/drawing/2014/main" val="783135804"/>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Transportation</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14,720,898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2,164,323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(346)</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16,690,340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(4,133,765)</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128.08 </a:t>
                      </a:r>
                    </a:p>
                  </a:txBody>
                  <a:tcPr marL="4232" marR="4232" marT="4232" marB="0" anchor="b">
                    <a:lnL>
                      <a:noFill/>
                    </a:lnL>
                    <a:lnR>
                      <a:noFill/>
                    </a:lnR>
                    <a:lnT>
                      <a:noFill/>
                    </a:lnT>
                    <a:lnB>
                      <a:noFill/>
                    </a:lnB>
                  </a:tcPr>
                </a:tc>
                <a:extLst>
                  <a:ext uri="{0D108BD9-81ED-4DB2-BD59-A6C34878D82A}">
                    <a16:rowId xmlns:a16="http://schemas.microsoft.com/office/drawing/2014/main" val="230015422"/>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Special Education Transportation</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5,198,895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824,234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80,127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5,929,148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(1,554,487)</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129.90 </a:t>
                      </a:r>
                    </a:p>
                  </a:txBody>
                  <a:tcPr marL="4232" marR="4232" marT="4232" marB="0" anchor="b">
                    <a:lnL>
                      <a:noFill/>
                    </a:lnL>
                    <a:lnR>
                      <a:noFill/>
                    </a:lnR>
                    <a:lnT>
                      <a:noFill/>
                    </a:lnT>
                    <a:lnB>
                      <a:noFill/>
                    </a:lnB>
                  </a:tcPr>
                </a:tc>
                <a:extLst>
                  <a:ext uri="{0D108BD9-81ED-4DB2-BD59-A6C34878D82A}">
                    <a16:rowId xmlns:a16="http://schemas.microsoft.com/office/drawing/2014/main" val="346188211"/>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Transportation Techincal Schools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437,000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83,561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566,439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(213,000)</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148.74 </a:t>
                      </a:r>
                    </a:p>
                  </a:txBody>
                  <a:tcPr marL="4232" marR="4232" marT="4232" marB="0" anchor="b">
                    <a:lnL>
                      <a:noFill/>
                    </a:lnL>
                    <a:lnR>
                      <a:noFill/>
                    </a:lnR>
                    <a:lnT>
                      <a:noFill/>
                    </a:lnT>
                    <a:lnB>
                      <a:noFill/>
                    </a:lnB>
                  </a:tcPr>
                </a:tc>
                <a:extLst>
                  <a:ext uri="{0D108BD9-81ED-4DB2-BD59-A6C34878D82A}">
                    <a16:rowId xmlns:a16="http://schemas.microsoft.com/office/drawing/2014/main" val="644160245"/>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Transit Bus Passes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152,375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152,375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0.00 </a:t>
                      </a:r>
                    </a:p>
                  </a:txBody>
                  <a:tcPr marL="4232" marR="4232" marT="4232" marB="0" anchor="b">
                    <a:lnL>
                      <a:noFill/>
                    </a:lnL>
                    <a:lnR>
                      <a:noFill/>
                    </a:lnR>
                    <a:lnT>
                      <a:noFill/>
                    </a:lnT>
                    <a:lnB>
                      <a:noFill/>
                    </a:lnB>
                  </a:tcPr>
                </a:tc>
                <a:extLst>
                  <a:ext uri="{0D108BD9-81ED-4DB2-BD59-A6C34878D82A}">
                    <a16:rowId xmlns:a16="http://schemas.microsoft.com/office/drawing/2014/main" val="3211129524"/>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Field Trips</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219,585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7,256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2,266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70,852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141,477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35.57 </a:t>
                      </a:r>
                    </a:p>
                  </a:txBody>
                  <a:tcPr marL="4232" marR="4232" marT="4232" marB="0" anchor="b">
                    <a:lnL>
                      <a:noFill/>
                    </a:lnL>
                    <a:lnR>
                      <a:noFill/>
                    </a:lnR>
                    <a:lnT>
                      <a:noFill/>
                    </a:lnT>
                    <a:lnB>
                      <a:noFill/>
                    </a:lnB>
                  </a:tcPr>
                </a:tc>
                <a:extLst>
                  <a:ext uri="{0D108BD9-81ED-4DB2-BD59-A6C34878D82A}">
                    <a16:rowId xmlns:a16="http://schemas.microsoft.com/office/drawing/2014/main" val="3212660115"/>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InterDistrict Transportation</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1,313,680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475,556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4,354,444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(3,516,320)</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367.67 </a:t>
                      </a:r>
                    </a:p>
                  </a:txBody>
                  <a:tcPr marL="4232" marR="4232" marT="4232" marB="0" anchor="b">
                    <a:lnL>
                      <a:noFill/>
                    </a:lnL>
                    <a:lnR>
                      <a:noFill/>
                    </a:lnR>
                    <a:lnT>
                      <a:noFill/>
                    </a:lnT>
                    <a:lnB>
                      <a:noFill/>
                    </a:lnB>
                  </a:tcPr>
                </a:tc>
                <a:extLst>
                  <a:ext uri="{0D108BD9-81ED-4DB2-BD59-A6C34878D82A}">
                    <a16:rowId xmlns:a16="http://schemas.microsoft.com/office/drawing/2014/main" val="1304194551"/>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Outplacment Transportation</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3,705,000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1,274,188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22,815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3,847,694 </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(1,416,882)</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138.24 </a:t>
                      </a:r>
                    </a:p>
                  </a:txBody>
                  <a:tcPr marL="4232" marR="4232" marT="4232" marB="0" anchor="b">
                    <a:lnL>
                      <a:noFill/>
                    </a:lnL>
                    <a:lnR>
                      <a:noFill/>
                    </a:lnR>
                    <a:lnT>
                      <a:noFill/>
                    </a:lnT>
                    <a:lnB>
                      <a:noFill/>
                    </a:lnB>
                  </a:tcPr>
                </a:tc>
                <a:extLst>
                  <a:ext uri="{0D108BD9-81ED-4DB2-BD59-A6C34878D82A}">
                    <a16:rowId xmlns:a16="http://schemas.microsoft.com/office/drawing/2014/main" val="1656732594"/>
                  </a:ext>
                </a:extLst>
              </a:tr>
              <a:tr h="101452">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r>
                        <a:rPr lang="en-US" sz="500" b="0" i="0" u="none" strike="noStrike">
                          <a:solidFill>
                            <a:srgbClr val="000000"/>
                          </a:solidFill>
                          <a:effectLst/>
                          <a:latin typeface="Calibri" panose="020F0502020204030204" pitchFamily="34" charset="0"/>
                        </a:rPr>
                        <a:t>Field Trips (Non-Public)</a:t>
                      </a:r>
                    </a:p>
                  </a:txBody>
                  <a:tcPr marL="4232" marR="4232" marT="4232" marB="0" anchor="b">
                    <a:lnL>
                      <a:noFill/>
                    </a:lnL>
                    <a:lnR>
                      <a:noFill/>
                    </a:lnR>
                    <a:lnT>
                      <a:noFill/>
                    </a:lnT>
                    <a:lnB>
                      <a:noFill/>
                    </a:lnB>
                  </a:tcPr>
                </a:tc>
                <a:tc>
                  <a:txBody>
                    <a:bodyPr/>
                    <a:lstStyle/>
                    <a:p>
                      <a:pPr algn="r" fontAlgn="b"/>
                      <a:r>
                        <a:rPr lang="en-US" sz="500" b="0" i="0" u="none" strike="noStrike">
                          <a:solidFill>
                            <a:srgbClr val="000000"/>
                          </a:solidFill>
                          <a:effectLst/>
                          <a:latin typeface="Calibri" panose="020F0502020204030204" pitchFamily="34" charset="0"/>
                        </a:rPr>
                        <a:t>206,117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36,213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19,445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443,135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(273,230)</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232.56 </a:t>
                      </a:r>
                    </a:p>
                  </a:txBody>
                  <a:tcPr marL="4232" marR="4232" marT="423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936425"/>
                  </a:ext>
                </a:extLst>
              </a:tr>
              <a:tr h="101452">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r" fontAlgn="b"/>
                      <a:r>
                        <a:rPr lang="en-US" sz="500" b="1" i="1" u="none" strike="noStrike">
                          <a:solidFill>
                            <a:srgbClr val="000000"/>
                          </a:solidFill>
                          <a:effectLst/>
                          <a:latin typeface="Calibri" panose="020F0502020204030204" pitchFamily="34" charset="0"/>
                        </a:rPr>
                        <a:t>Sub-Total</a:t>
                      </a:r>
                    </a:p>
                  </a:txBody>
                  <a:tcPr marL="4232" marR="4232" marT="4232" marB="0" anchor="b">
                    <a:lnL>
                      <a:noFill/>
                    </a:lnL>
                    <a:lnR>
                      <a:noFill/>
                    </a:lnR>
                    <a:lnT>
                      <a:noFill/>
                    </a:lnT>
                    <a:lnB>
                      <a:noFill/>
                    </a:lnB>
                  </a:tcPr>
                </a:tc>
                <a:tc>
                  <a:txBody>
                    <a:bodyPr/>
                    <a:lstStyle/>
                    <a:p>
                      <a:pPr algn="r" fontAlgn="b"/>
                      <a:r>
                        <a:rPr lang="en-US" sz="500" b="1" i="0" u="none" strike="noStrike">
                          <a:solidFill>
                            <a:srgbClr val="000000"/>
                          </a:solidFill>
                          <a:effectLst/>
                          <a:latin typeface="Calibri" panose="020F0502020204030204" pitchFamily="34" charset="0"/>
                        </a:rPr>
                        <a:t>$26,552,450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$5,038,957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$160,932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$32,309,281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($10,795,788)</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500" b="1" i="0" u="none" strike="noStrike">
                          <a:solidFill>
                            <a:srgbClr val="000000"/>
                          </a:solidFill>
                          <a:effectLst/>
                          <a:latin typeface="Calibri" panose="020F0502020204030204" pitchFamily="34" charset="0"/>
                        </a:rPr>
                        <a:t>140.66 </a:t>
                      </a:r>
                    </a:p>
                  </a:txBody>
                  <a:tcPr marL="4232" marR="4232" marT="423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35303359"/>
                  </a:ext>
                </a:extLst>
              </a:tr>
              <a:tr h="105471">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232" marR="4232" marT="4232"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232" marR="4232" marT="4232" marB="0" anchor="b">
                    <a:lnL>
                      <a:noFill/>
                    </a:lnL>
                    <a:lnR>
                      <a:noFill/>
                    </a:lnR>
                    <a:lnT>
                      <a:noFill/>
                    </a:lnT>
                    <a:lnB>
                      <a:noFill/>
                    </a:lnB>
                  </a:tcPr>
                </a:tc>
                <a:extLst>
                  <a:ext uri="{0D108BD9-81ED-4DB2-BD59-A6C34878D82A}">
                    <a16:rowId xmlns:a16="http://schemas.microsoft.com/office/drawing/2014/main" val="618800388"/>
                  </a:ext>
                </a:extLst>
              </a:tr>
            </a:tbl>
          </a:graphicData>
        </a:graphic>
      </p:graphicFrame>
    </p:spTree>
    <p:extLst>
      <p:ext uri="{BB962C8B-B14F-4D97-AF65-F5344CB8AC3E}">
        <p14:creationId xmlns:p14="http://schemas.microsoft.com/office/powerpoint/2010/main" val="2822411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TM03090430[[fn=Banded]]</Template>
  <TotalTime>8489</TotalTime>
  <Words>2718</Words>
  <Application>Microsoft Office PowerPoint</Application>
  <PresentationFormat>On-screen Show (4:3)</PresentationFormat>
  <Paragraphs>1175</Paragraphs>
  <Slides>21</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MS PGothic</vt:lpstr>
      <vt:lpstr>Arial</vt:lpstr>
      <vt:lpstr>Calibri</vt:lpstr>
      <vt:lpstr>Goudy Old Style</vt:lpstr>
      <vt:lpstr>Times</vt:lpstr>
      <vt:lpstr>Times New Roman</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NHPS-Celentano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Keisha Redd- Hannans</dc:creator>
  <cp:lastModifiedBy>HANNANS, LINDA</cp:lastModifiedBy>
  <cp:revision>213</cp:revision>
  <cp:lastPrinted>2024-01-12T19:54:42Z</cp:lastPrinted>
  <dcterms:created xsi:type="dcterms:W3CDTF">2018-04-10T19:11:46Z</dcterms:created>
  <dcterms:modified xsi:type="dcterms:W3CDTF">2024-01-12T22:25:20Z</dcterms:modified>
</cp:coreProperties>
</file>